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7772400" cy="100584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r">
              <a:defRPr sz="1200"/>
            </a:lvl1pPr>
          </a:lstStyle>
          <a:p>
            <a:fld id="{20019250-F3AB-4601-BFBD-A89F8F5A770E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1238" y="1160463"/>
            <a:ext cx="24225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1" tIns="46476" rIns="92951" bIns="4647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2"/>
            <a:ext cx="5588000" cy="3655457"/>
          </a:xfrm>
          <a:prstGeom prst="rect">
            <a:avLst/>
          </a:prstGeom>
        </p:spPr>
        <p:txBody>
          <a:bodyPr vert="horz" lIns="92951" tIns="46476" rIns="92951" bIns="4647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r">
              <a:defRPr sz="1200"/>
            </a:lvl1pPr>
          </a:lstStyle>
          <a:p>
            <a:fld id="{E533D372-01F4-4721-AB3B-D87E266A8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36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73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0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5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3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7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7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9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2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0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9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45C53-3960-4A19-A276-82CEF0FBC5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5677-0165-4832-9112-CEFFFBEDC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2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52360"/>
            <a:ext cx="7772400" cy="9796228"/>
            <a:chOff x="2299969" y="2981153"/>
            <a:chExt cx="3172462" cy="4209571"/>
          </a:xfrm>
        </p:grpSpPr>
        <p:sp>
          <p:nvSpPr>
            <p:cNvPr id="5" name="Rounded Rectangle 4"/>
            <p:cNvSpPr/>
            <p:nvPr/>
          </p:nvSpPr>
          <p:spPr>
            <a:xfrm>
              <a:off x="2356008" y="4744551"/>
              <a:ext cx="2841784" cy="164815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61" b="1" spc="-3">
                  <a:solidFill>
                    <a:prstClr val="black"/>
                  </a:solidFill>
                  <a:cs typeface="Calibri"/>
                </a:rPr>
                <a:t>o</a:t>
              </a:r>
              <a:endParaRPr lang="en-US" sz="861"/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2501741" y="2981153"/>
              <a:ext cx="2768918" cy="3967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518" algn="ctr"/>
              <a:r>
                <a:rPr sz="2000" b="1" spc="-36" dirty="0">
                  <a:latin typeface="Calibri"/>
                  <a:cs typeface="Calibri"/>
                </a:rPr>
                <a:t>W</a:t>
              </a:r>
              <a:r>
                <a:rPr sz="2000" b="1" dirty="0">
                  <a:latin typeface="Calibri"/>
                  <a:cs typeface="Calibri"/>
                </a:rPr>
                <a:t>omac</a:t>
              </a:r>
              <a:r>
                <a:rPr sz="2000" b="1" spc="-5" dirty="0">
                  <a:latin typeface="Calibri"/>
                  <a:cs typeface="Calibri"/>
                </a:rPr>
                <a:t>k</a:t>
              </a:r>
              <a:r>
                <a:rPr sz="2000" b="1" spc="-7" dirty="0">
                  <a:latin typeface="Calibri"/>
                  <a:cs typeface="Calibri"/>
                </a:rPr>
                <a:t> </a:t>
              </a:r>
              <a:r>
                <a:rPr sz="2000" b="1" dirty="0">
                  <a:latin typeface="Calibri"/>
                  <a:cs typeface="Calibri"/>
                </a:rPr>
                <a:t>Ar</a:t>
              </a:r>
              <a:r>
                <a:rPr sz="2000" b="1" spc="-20" dirty="0">
                  <a:latin typeface="Calibri"/>
                  <a:cs typeface="Calibri"/>
                </a:rPr>
                <a:t>m</a:t>
              </a:r>
              <a:r>
                <a:rPr sz="2000" b="1" spc="-5" dirty="0">
                  <a:latin typeface="Calibri"/>
                  <a:cs typeface="Calibri"/>
                </a:rPr>
                <a:t>y</a:t>
              </a:r>
              <a:r>
                <a:rPr sz="2000" b="1" dirty="0">
                  <a:latin typeface="Calibri"/>
                  <a:cs typeface="Calibri"/>
                </a:rPr>
                <a:t> Me</a:t>
              </a:r>
              <a:r>
                <a:rPr sz="2000" b="1" spc="3" dirty="0">
                  <a:latin typeface="Calibri"/>
                  <a:cs typeface="Calibri"/>
                </a:rPr>
                <a:t>d</a:t>
              </a:r>
              <a:r>
                <a:rPr sz="2000" b="1" dirty="0">
                  <a:latin typeface="Calibri"/>
                  <a:cs typeface="Calibri"/>
                </a:rPr>
                <a:t>i</a:t>
              </a:r>
              <a:r>
                <a:rPr sz="2000" b="1" spc="-5" dirty="0">
                  <a:latin typeface="Calibri"/>
                  <a:cs typeface="Calibri"/>
                </a:rPr>
                <a:t>cal</a:t>
              </a:r>
              <a:r>
                <a:rPr sz="2000" b="1" spc="-12" dirty="0">
                  <a:latin typeface="Calibri"/>
                  <a:cs typeface="Calibri"/>
                </a:rPr>
                <a:t> </a:t>
              </a:r>
              <a:r>
                <a:rPr sz="2000" b="1" spc="-3" dirty="0">
                  <a:latin typeface="Calibri"/>
                  <a:cs typeface="Calibri"/>
                </a:rPr>
                <a:t>Cen</a:t>
              </a:r>
              <a:r>
                <a:rPr sz="2000" b="1" spc="-14" dirty="0">
                  <a:latin typeface="Calibri"/>
                  <a:cs typeface="Calibri"/>
                </a:rPr>
                <a:t>t</a:t>
              </a:r>
              <a:r>
                <a:rPr sz="2000" b="1" dirty="0">
                  <a:latin typeface="Calibri"/>
                  <a:cs typeface="Calibri"/>
                </a:rPr>
                <a:t>er</a:t>
              </a:r>
              <a:endParaRPr sz="2000" dirty="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</a:pPr>
              <a:r>
                <a:rPr sz="2000" b="1" dirty="0">
                  <a:latin typeface="Calibri"/>
                  <a:cs typeface="Calibri"/>
                </a:rPr>
                <a:t>Hospi</a:t>
              </a:r>
              <a:r>
                <a:rPr sz="2000" b="1" spc="-5" dirty="0">
                  <a:latin typeface="Calibri"/>
                  <a:cs typeface="Calibri"/>
                </a:rPr>
                <a:t>t</a:t>
              </a:r>
              <a:r>
                <a:rPr sz="2000" b="1" dirty="0">
                  <a:latin typeface="Calibri"/>
                  <a:cs typeface="Calibri"/>
                </a:rPr>
                <a:t>al</a:t>
              </a:r>
              <a:r>
                <a:rPr sz="2000" b="1" spc="-24" dirty="0">
                  <a:latin typeface="Calibri"/>
                  <a:cs typeface="Calibri"/>
                </a:rPr>
                <a:t> </a:t>
              </a:r>
              <a:r>
                <a:rPr sz="2000" b="1" spc="-14" dirty="0">
                  <a:latin typeface="Calibri"/>
                  <a:cs typeface="Calibri"/>
                </a:rPr>
                <a:t>E</a:t>
              </a:r>
              <a:r>
                <a:rPr sz="2000" b="1" dirty="0">
                  <a:latin typeface="Calibri"/>
                  <a:cs typeface="Calibri"/>
                </a:rPr>
                <a:t>d</a:t>
              </a:r>
              <a:r>
                <a:rPr sz="2000" b="1" spc="3" dirty="0">
                  <a:latin typeface="Calibri"/>
                  <a:cs typeface="Calibri"/>
                </a:rPr>
                <a:t>u</a:t>
              </a:r>
              <a:r>
                <a:rPr sz="2000" b="1" spc="-5" dirty="0">
                  <a:latin typeface="Calibri"/>
                  <a:cs typeface="Calibri"/>
                </a:rPr>
                <a:t>c</a:t>
              </a:r>
              <a:r>
                <a:rPr sz="2000" b="1" spc="-7" dirty="0">
                  <a:latin typeface="Calibri"/>
                  <a:cs typeface="Calibri"/>
                </a:rPr>
                <a:t>a</a:t>
              </a:r>
              <a:r>
                <a:rPr sz="2000" b="1" dirty="0">
                  <a:latin typeface="Calibri"/>
                  <a:cs typeface="Calibri"/>
                </a:rPr>
                <a:t>tion</a:t>
              </a:r>
              <a:r>
                <a:rPr sz="2000" b="1" spc="-22" dirty="0">
                  <a:latin typeface="Calibri"/>
                  <a:cs typeface="Calibri"/>
                </a:rPr>
                <a:t> </a:t>
              </a:r>
              <a:r>
                <a:rPr sz="2000" b="1" dirty="0">
                  <a:latin typeface="Calibri"/>
                  <a:cs typeface="Calibri"/>
                </a:rPr>
                <a:t>and</a:t>
              </a:r>
              <a:r>
                <a:rPr sz="2000" b="1" spc="-5" dirty="0">
                  <a:latin typeface="Calibri"/>
                  <a:cs typeface="Calibri"/>
                </a:rPr>
                <a:t> </a:t>
              </a:r>
              <a:r>
                <a:rPr sz="2000" b="1" dirty="0">
                  <a:latin typeface="Calibri"/>
                  <a:cs typeface="Calibri"/>
                </a:rPr>
                <a:t>S</a:t>
              </a:r>
              <a:r>
                <a:rPr sz="2000" b="1" spc="-7" dirty="0">
                  <a:latin typeface="Calibri"/>
                  <a:cs typeface="Calibri"/>
                </a:rPr>
                <a:t>ta</a:t>
              </a:r>
              <a:r>
                <a:rPr sz="2000" b="1" spc="-5" dirty="0">
                  <a:latin typeface="Calibri"/>
                  <a:cs typeface="Calibri"/>
                </a:rPr>
                <a:t>f</a:t>
              </a:r>
              <a:r>
                <a:rPr sz="2000" b="1" dirty="0">
                  <a:latin typeface="Calibri"/>
                  <a:cs typeface="Calibri"/>
                </a:rPr>
                <a:t>f</a:t>
              </a:r>
              <a:r>
                <a:rPr sz="2000" b="1" spc="7" dirty="0">
                  <a:latin typeface="Calibri"/>
                  <a:cs typeface="Calibri"/>
                </a:rPr>
                <a:t> </a:t>
              </a:r>
              <a:r>
                <a:rPr sz="2000" b="1" spc="-3" dirty="0">
                  <a:latin typeface="Calibri"/>
                  <a:cs typeface="Calibri"/>
                </a:rPr>
                <a:t>De</a:t>
              </a:r>
              <a:r>
                <a:rPr sz="2000" b="1" spc="-7" dirty="0">
                  <a:latin typeface="Calibri"/>
                  <a:cs typeface="Calibri"/>
                </a:rPr>
                <a:t>v</a:t>
              </a:r>
              <a:r>
                <a:rPr sz="2000" b="1" spc="-3" dirty="0">
                  <a:latin typeface="Calibri"/>
                  <a:cs typeface="Calibri"/>
                </a:rPr>
                <a:t>e</a:t>
              </a:r>
              <a:r>
                <a:rPr sz="2000" b="1" dirty="0">
                  <a:latin typeface="Calibri"/>
                  <a:cs typeface="Calibri"/>
                </a:rPr>
                <a:t>l</a:t>
              </a:r>
              <a:r>
                <a:rPr sz="2000" b="1" spc="-5" dirty="0">
                  <a:latin typeface="Calibri"/>
                  <a:cs typeface="Calibri"/>
                </a:rPr>
                <a:t>op</a:t>
              </a:r>
              <a:r>
                <a:rPr sz="2000" b="1" spc="-3" dirty="0">
                  <a:latin typeface="Calibri"/>
                  <a:cs typeface="Calibri"/>
                </a:rPr>
                <a:t>m</a:t>
              </a:r>
              <a:r>
                <a:rPr sz="2000" b="1" spc="-5" dirty="0">
                  <a:latin typeface="Calibri"/>
                  <a:cs typeface="Calibri"/>
                </a:rPr>
                <a:t>e</a:t>
              </a:r>
              <a:r>
                <a:rPr sz="2000" b="1" spc="-9" dirty="0">
                  <a:latin typeface="Calibri"/>
                  <a:cs typeface="Calibri"/>
                </a:rPr>
                <a:t>n</a:t>
              </a:r>
              <a:r>
                <a:rPr sz="2000" b="1" dirty="0">
                  <a:latin typeface="Calibri"/>
                  <a:cs typeface="Calibri"/>
                </a:rPr>
                <a:t>t</a:t>
              </a:r>
              <a:r>
                <a:rPr sz="2000" b="1" spc="-17" dirty="0">
                  <a:latin typeface="Calibri"/>
                  <a:cs typeface="Calibri"/>
                </a:rPr>
                <a:t> </a:t>
              </a:r>
              <a:r>
                <a:rPr sz="2000" b="1" dirty="0">
                  <a:latin typeface="Calibri"/>
                  <a:cs typeface="Calibri"/>
                </a:rPr>
                <a:t>(H</a:t>
              </a:r>
              <a:r>
                <a:rPr sz="2000" b="1" spc="-7" dirty="0">
                  <a:latin typeface="Calibri"/>
                  <a:cs typeface="Calibri"/>
                </a:rPr>
                <a:t>E</a:t>
              </a:r>
              <a:r>
                <a:rPr sz="2000" b="1" dirty="0">
                  <a:latin typeface="Calibri"/>
                  <a:cs typeface="Calibri"/>
                </a:rPr>
                <a:t>SD)</a:t>
              </a:r>
              <a:endParaRPr sz="2000" dirty="0">
                <a:latin typeface="Calibri"/>
                <a:cs typeface="Calibri"/>
              </a:endParaRPr>
            </a:p>
            <a:p>
              <a:pPr marL="1822" algn="ctr"/>
              <a:r>
                <a:rPr lang="en-US" sz="2000" b="1" spc="-17" dirty="0">
                  <a:latin typeface="Calibri"/>
                  <a:cs typeface="Calibri"/>
                </a:rPr>
                <a:t>FY 25</a:t>
              </a:r>
              <a:endParaRPr sz="2000" dirty="0">
                <a:latin typeface="Calibri"/>
                <a:cs typeface="Calibri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2864029" y="4535141"/>
              <a:ext cx="2003821" cy="158707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r>
                <a:rPr lang="en-US" sz="2400" b="1" dirty="0">
                  <a:latin typeface="Calibri"/>
                  <a:cs typeface="Calibri"/>
                </a:rPr>
                <a:t>Tactical Combat Casualty Care (TCCC)</a:t>
              </a: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2356008" y="6450092"/>
              <a:ext cx="3060383" cy="740632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600" spc="-41" dirty="0">
                  <a:latin typeface="Calibri"/>
                  <a:cs typeface="Calibri"/>
                </a:rPr>
                <a:t>Training will be held at Taylor Sandri Medical Training Center. </a:t>
              </a:r>
              <a:endParaRPr lang="en-US" sz="1600" spc="-3" dirty="0"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</a:pPr>
              <a:r>
                <a:rPr sz="1600" spc="-3" dirty="0">
                  <a:latin typeface="Calibri"/>
                  <a:cs typeface="Calibri"/>
                </a:rPr>
                <a:t>P</a:t>
              </a:r>
              <a:r>
                <a:rPr sz="1600" dirty="0">
                  <a:latin typeface="Calibri"/>
                  <a:cs typeface="Calibri"/>
                </a:rPr>
                <a:t>lease</a:t>
              </a:r>
              <a:r>
                <a:rPr sz="1600" spc="-3" dirty="0">
                  <a:latin typeface="Calibri"/>
                  <a:cs typeface="Calibri"/>
                </a:rPr>
                <a:t> </a:t>
              </a:r>
              <a:r>
                <a:rPr sz="1600" dirty="0">
                  <a:latin typeface="Calibri"/>
                  <a:cs typeface="Calibri"/>
                </a:rPr>
                <a:t>e</a:t>
              </a:r>
              <a:r>
                <a:rPr sz="1600" spc="-3" dirty="0">
                  <a:latin typeface="Calibri"/>
                  <a:cs typeface="Calibri"/>
                </a:rPr>
                <a:t>n</a:t>
              </a:r>
              <a:r>
                <a:rPr sz="1600" spc="-12" dirty="0">
                  <a:latin typeface="Calibri"/>
                  <a:cs typeface="Calibri"/>
                </a:rPr>
                <a:t>r</a:t>
              </a:r>
              <a:r>
                <a:rPr sz="1600" spc="-3" dirty="0">
                  <a:latin typeface="Calibri"/>
                  <a:cs typeface="Calibri"/>
                </a:rPr>
                <a:t>o</a:t>
              </a:r>
              <a:r>
                <a:rPr sz="1600" spc="3" dirty="0">
                  <a:latin typeface="Calibri"/>
                  <a:cs typeface="Calibri"/>
                </a:rPr>
                <a:t>l</a:t>
              </a:r>
              <a:r>
                <a:rPr sz="1600" dirty="0">
                  <a:latin typeface="Calibri"/>
                  <a:cs typeface="Calibri"/>
                </a:rPr>
                <a:t>l</a:t>
              </a:r>
              <a:r>
                <a:rPr sz="1600" spc="-3" dirty="0">
                  <a:latin typeface="Calibri"/>
                  <a:cs typeface="Calibri"/>
                </a:rPr>
                <a:t> </a:t>
              </a:r>
              <a:r>
                <a:rPr lang="en-US" sz="1600" spc="3" dirty="0">
                  <a:latin typeface="Calibri"/>
                  <a:cs typeface="Calibri"/>
                </a:rPr>
                <a:t>at least two weeks prior to start of course.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b="1" spc="3" dirty="0">
                  <a:latin typeface="Calibri"/>
                  <a:cs typeface="Calibri"/>
                </a:rPr>
                <a:t>MP </a:t>
              </a:r>
              <a:r>
                <a:rPr lang="en-US" sz="1600" spc="3" dirty="0">
                  <a:latin typeface="Calibri"/>
                  <a:cs typeface="Calibri"/>
                </a:rPr>
                <a:t>= Medical Personnel(68W/68C/RN/MD/PA/NP)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spc="3" dirty="0">
                  <a:latin typeface="Calibri"/>
                  <a:cs typeface="Calibri"/>
                </a:rPr>
                <a:t>All other courses NO experience required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b="1" spc="3" dirty="0">
                  <a:solidFill>
                    <a:srgbClr val="FF0000"/>
                  </a:solidFill>
                  <a:latin typeface="Calibri"/>
                  <a:cs typeface="Calibri"/>
                </a:rPr>
                <a:t>Maximum of 16 Students </a:t>
              </a:r>
            </a:p>
            <a:p>
              <a:pPr algn="ctr"/>
              <a:r>
                <a:rPr lang="en-US" sz="1600" b="1" i="1" dirty="0">
                  <a:solidFill>
                    <a:srgbClr val="002060"/>
                  </a:solidFill>
                </a:rPr>
                <a:t>Request an Enrollment Reservation at least two weeks prior to the start of the course. Please EMAIL SFC Porterfield at</a:t>
              </a:r>
              <a:r>
                <a:rPr lang="en-US" sz="1600" i="1" dirty="0">
                  <a:solidFill>
                    <a:srgbClr val="002060"/>
                  </a:solidFill>
                </a:rPr>
                <a:t> eric.porterfield2.mil@health.mil</a:t>
              </a:r>
              <a:endParaRPr lang="en-US" sz="1600" dirty="0">
                <a:latin typeface="Times New Roman"/>
                <a:cs typeface="Times New Roman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8969" y="3428623"/>
              <a:ext cx="1948881" cy="1091889"/>
            </a:xfrm>
            <a:prstGeom prst="rect">
              <a:avLst/>
            </a:prstGeom>
          </p:spPr>
        </p:pic>
        <p:sp>
          <p:nvSpPr>
            <p:cNvPr id="10" name="object 6"/>
            <p:cNvSpPr txBox="1"/>
            <p:nvPr/>
          </p:nvSpPr>
          <p:spPr>
            <a:xfrm>
              <a:off x="2299969" y="4759888"/>
              <a:ext cx="1770802" cy="178027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endParaRPr lang="en-US" sz="2000" b="1" spc="-3" dirty="0">
                <a:latin typeface="Calibri"/>
                <a:cs typeface="Calibri"/>
              </a:endParaRP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01 – 03 Oct 2024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23 – 25 Oct 2024 MP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13 – 15 Nov 2024</a:t>
              </a:r>
            </a:p>
            <a:p>
              <a:pPr marL="6072" algn="ctr"/>
              <a:r>
                <a:rPr lang="en-US" sz="2000" b="1" spc="-3">
                  <a:latin typeface="Calibri"/>
                  <a:cs typeface="Calibri"/>
                </a:rPr>
                <a:t>18 – 20 Nov 2024 MP</a:t>
              </a:r>
              <a:endParaRPr lang="en-US" sz="2000" b="1" spc="-3" dirty="0">
                <a:latin typeface="Calibri"/>
                <a:cs typeface="Calibri"/>
              </a:endParaRP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08 – 10 Jan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22 – 24 Jan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11 – 13 Feb 2025 MP 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03 – 05 Mar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17</a:t>
              </a:r>
              <a:r>
                <a:rPr lang="en-US" sz="2000" b="1" spc="-3" dirty="0">
                  <a:latin typeface="Calibri"/>
                  <a:cs typeface="Calibri"/>
                </a:rPr>
                <a:t> – </a:t>
              </a:r>
              <a:r>
                <a:rPr lang="en-US" sz="2000" b="1" spc="-3" dirty="0">
                  <a:cs typeface="Calibri"/>
                </a:rPr>
                <a:t>19 Mar 2025 MP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02 – 04</a:t>
              </a:r>
              <a:r>
                <a:rPr lang="en-US" sz="2000" b="1" spc="-3" dirty="0">
                  <a:cs typeface="Calibri"/>
                </a:rPr>
                <a:t> Apr 2025</a:t>
              </a:r>
            </a:p>
            <a:p>
              <a:pPr marL="6072" algn="ctr"/>
              <a:endParaRPr lang="en-US" sz="1600" b="1" spc="-3" dirty="0">
                <a:cs typeface="Calibri"/>
              </a:endParaRPr>
            </a:p>
            <a:p>
              <a:pPr marL="6072" algn="ctr"/>
              <a:endParaRPr lang="en-US" sz="1600" b="1" spc="-3" dirty="0">
                <a:cs typeface="Calibri"/>
              </a:endParaRPr>
            </a:p>
            <a:p>
              <a:pPr marL="6072" algn="ctr"/>
              <a:endParaRPr lang="en-US" sz="861" b="1" spc="-3" dirty="0">
                <a:cs typeface="Calibri"/>
              </a:endParaRPr>
            </a:p>
            <a:p>
              <a:pPr marL="6072" algn="ctr"/>
              <a:endParaRPr lang="en-US" sz="861" b="1" spc="-3" dirty="0">
                <a:latin typeface="Calibri"/>
                <a:cs typeface="Calibri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909527" y="4933384"/>
              <a:ext cx="0" cy="1334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bject 6"/>
            <p:cNvSpPr txBox="1"/>
            <p:nvPr/>
          </p:nvSpPr>
          <p:spPr>
            <a:xfrm>
              <a:off x="3701629" y="4743255"/>
              <a:ext cx="1770802" cy="145481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6072" algn="ctr"/>
              <a:endParaRPr lang="en-US" sz="2000" b="1" spc="-3" dirty="0">
                <a:cs typeface="Calibri"/>
              </a:endParaRPr>
            </a:p>
            <a:p>
              <a:pPr marL="6072" algn="ctr"/>
              <a:r>
                <a:rPr lang="en-US" sz="2000" b="1" spc="-3" dirty="0">
                  <a:cs typeface="Calibri"/>
                </a:rPr>
                <a:t>14 </a:t>
              </a:r>
              <a:r>
                <a:rPr lang="en-US" sz="2000" b="1" spc="-3" dirty="0">
                  <a:latin typeface="Calibri"/>
                  <a:cs typeface="Calibri"/>
                </a:rPr>
                <a:t> – 16</a:t>
              </a:r>
              <a:r>
                <a:rPr lang="en-US" sz="2000" b="1" spc="-3" dirty="0">
                  <a:cs typeface="Calibri"/>
                </a:rPr>
                <a:t> Apr 2025 MP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05 –07</a:t>
              </a:r>
              <a:r>
                <a:rPr lang="en-US" sz="2000" b="1" spc="-3" dirty="0">
                  <a:cs typeface="Calibri"/>
                </a:rPr>
                <a:t> May 2025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19</a:t>
              </a:r>
              <a:r>
                <a:rPr lang="en-US" sz="2000" b="1" spc="-3" dirty="0">
                  <a:latin typeface="Calibri"/>
                  <a:cs typeface="Calibri"/>
                </a:rPr>
                <a:t> – </a:t>
              </a:r>
              <a:r>
                <a:rPr lang="en-US" sz="2000" b="1" spc="-3" dirty="0">
                  <a:cs typeface="Calibri"/>
                </a:rPr>
                <a:t>21 May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04 – 06</a:t>
              </a:r>
              <a:r>
                <a:rPr lang="en-US" sz="2000" b="1" spc="-3" dirty="0">
                  <a:cs typeface="Calibri"/>
                </a:rPr>
                <a:t> Jun 2025 MP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16</a:t>
              </a:r>
              <a:r>
                <a:rPr lang="en-US" sz="2000" b="1" spc="-3" dirty="0">
                  <a:latin typeface="Calibri"/>
                  <a:cs typeface="Calibri"/>
                </a:rPr>
                <a:t> –18 Jun 2025</a:t>
              </a:r>
              <a:r>
                <a:rPr lang="en-US" sz="2000" b="1" spc="-3" dirty="0">
                  <a:cs typeface="Calibri"/>
                </a:rPr>
                <a:t> </a:t>
              </a:r>
            </a:p>
            <a:p>
              <a:pPr marL="6072" algn="ctr"/>
              <a:r>
                <a:rPr lang="en-US" sz="2000" b="1" spc="-3" dirty="0">
                  <a:cs typeface="Calibri"/>
                </a:rPr>
                <a:t>09</a:t>
              </a:r>
              <a:r>
                <a:rPr lang="en-US" sz="2000" b="1" spc="-3" dirty="0">
                  <a:latin typeface="Calibri"/>
                  <a:cs typeface="Calibri"/>
                </a:rPr>
                <a:t> – 11</a:t>
              </a:r>
              <a:r>
                <a:rPr lang="en-US" sz="2000" b="1" spc="-3" dirty="0">
                  <a:cs typeface="Calibri"/>
                </a:rPr>
                <a:t> July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30 July – 01 Aug 2025 MP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11 – 13 Aug 2025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03 – 05 Sep 2025 MP</a:t>
              </a:r>
            </a:p>
            <a:p>
              <a:pPr marL="6072" algn="ctr"/>
              <a:r>
                <a:rPr lang="en-US" sz="2000" b="1" spc="-3" dirty="0">
                  <a:latin typeface="Calibri"/>
                  <a:cs typeface="Calibri"/>
                </a:rPr>
                <a:t>24 – 26 Sep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380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</TotalTime>
  <Words>211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Conley, Daniel W SFC WAMC-Ft Bragg</dc:creator>
  <cp:lastModifiedBy>Porterfield, Eric SFC USARMY MEDCOM WAMC (USA)</cp:lastModifiedBy>
  <cp:revision>30</cp:revision>
  <cp:lastPrinted>2020-10-02T18:27:31Z</cp:lastPrinted>
  <dcterms:created xsi:type="dcterms:W3CDTF">2020-07-31T15:55:14Z</dcterms:created>
  <dcterms:modified xsi:type="dcterms:W3CDTF">2024-07-01T16:20:03Z</dcterms:modified>
</cp:coreProperties>
</file>