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7772400" cy="10058400"/>
  <p:notesSz cx="6985000" cy="9283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D2E71F-D911-42BA-A329-68100432A8E9}" v="2" dt="2024-05-29T19:00:14.8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222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26833" cy="465797"/>
          </a:xfrm>
          <a:prstGeom prst="rect">
            <a:avLst/>
          </a:prstGeom>
        </p:spPr>
        <p:txBody>
          <a:bodyPr vert="horz" lIns="92937" tIns="46469" rIns="92937" bIns="4646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1"/>
            <a:ext cx="3026833" cy="465797"/>
          </a:xfrm>
          <a:prstGeom prst="rect">
            <a:avLst/>
          </a:prstGeom>
        </p:spPr>
        <p:txBody>
          <a:bodyPr vert="horz" lIns="92937" tIns="46469" rIns="92937" bIns="46469" rtlCol="0"/>
          <a:lstStyle>
            <a:lvl1pPr algn="r">
              <a:defRPr sz="1200"/>
            </a:lvl1pPr>
          </a:lstStyle>
          <a:p>
            <a:fld id="{20019250-F3AB-4601-BFBD-A89F8F5A770E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2825" y="1160463"/>
            <a:ext cx="2419350" cy="3132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7" tIns="46469" rIns="92937" bIns="4646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782"/>
            <a:ext cx="5588000" cy="3655457"/>
          </a:xfrm>
          <a:prstGeom prst="rect">
            <a:avLst/>
          </a:prstGeom>
        </p:spPr>
        <p:txBody>
          <a:bodyPr vert="horz" lIns="92937" tIns="46469" rIns="92937" bIns="4646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37" tIns="46469" rIns="92937" bIns="4646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37" tIns="46469" rIns="92937" bIns="46469" rtlCol="0" anchor="b"/>
          <a:lstStyle>
            <a:lvl1pPr algn="r">
              <a:defRPr sz="1200"/>
            </a:lvl1pPr>
          </a:lstStyle>
          <a:p>
            <a:fld id="{E533D372-01F4-4721-AB3B-D87E266A8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636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5474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70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301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52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39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579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79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98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424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105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43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992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24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256032"/>
            <a:ext cx="7607808" cy="9436608"/>
            <a:chOff x="2303495" y="2988484"/>
            <a:chExt cx="3203663" cy="4046037"/>
          </a:xfrm>
        </p:grpSpPr>
        <p:sp>
          <p:nvSpPr>
            <p:cNvPr id="2" name="object 2"/>
            <p:cNvSpPr txBox="1"/>
            <p:nvPr/>
          </p:nvSpPr>
          <p:spPr>
            <a:xfrm>
              <a:off x="2538175" y="2988484"/>
              <a:ext cx="2768918" cy="47506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518" algn="ctr"/>
              <a:r>
                <a:rPr sz="2400" b="1" spc="-36" dirty="0">
                  <a:latin typeface="Calibri"/>
                  <a:cs typeface="Calibri"/>
                </a:rPr>
                <a:t>W</a:t>
              </a:r>
              <a:r>
                <a:rPr sz="2400" b="1" dirty="0">
                  <a:latin typeface="Calibri"/>
                  <a:cs typeface="Calibri"/>
                </a:rPr>
                <a:t>omac</a:t>
              </a:r>
              <a:r>
                <a:rPr sz="2400" b="1" spc="-5" dirty="0">
                  <a:latin typeface="Calibri"/>
                  <a:cs typeface="Calibri"/>
                </a:rPr>
                <a:t>k</a:t>
              </a:r>
              <a:r>
                <a:rPr sz="2400" b="1" spc="-7" dirty="0">
                  <a:latin typeface="Calibri"/>
                  <a:cs typeface="Calibri"/>
                </a:rPr>
                <a:t> </a:t>
              </a:r>
              <a:r>
                <a:rPr sz="2400" b="1" dirty="0">
                  <a:latin typeface="Calibri"/>
                  <a:cs typeface="Calibri"/>
                </a:rPr>
                <a:t>Ar</a:t>
              </a:r>
              <a:r>
                <a:rPr sz="2400" b="1" spc="-20" dirty="0">
                  <a:latin typeface="Calibri"/>
                  <a:cs typeface="Calibri"/>
                </a:rPr>
                <a:t>m</a:t>
              </a:r>
              <a:r>
                <a:rPr sz="2400" b="1" spc="-5" dirty="0">
                  <a:latin typeface="Calibri"/>
                  <a:cs typeface="Calibri"/>
                </a:rPr>
                <a:t>y</a:t>
              </a:r>
              <a:r>
                <a:rPr sz="2400" b="1" dirty="0">
                  <a:latin typeface="Calibri"/>
                  <a:cs typeface="Calibri"/>
                </a:rPr>
                <a:t> Me</a:t>
              </a:r>
              <a:r>
                <a:rPr sz="2400" b="1" spc="3" dirty="0">
                  <a:latin typeface="Calibri"/>
                  <a:cs typeface="Calibri"/>
                </a:rPr>
                <a:t>d</a:t>
              </a:r>
              <a:r>
                <a:rPr sz="2400" b="1" dirty="0">
                  <a:latin typeface="Calibri"/>
                  <a:cs typeface="Calibri"/>
                </a:rPr>
                <a:t>i</a:t>
              </a:r>
              <a:r>
                <a:rPr sz="2400" b="1" spc="-5" dirty="0">
                  <a:latin typeface="Calibri"/>
                  <a:cs typeface="Calibri"/>
                </a:rPr>
                <a:t>cal</a:t>
              </a:r>
              <a:r>
                <a:rPr sz="2400" b="1" spc="-12" dirty="0">
                  <a:latin typeface="Calibri"/>
                  <a:cs typeface="Calibri"/>
                </a:rPr>
                <a:t> </a:t>
              </a:r>
              <a:r>
                <a:rPr sz="2400" b="1" spc="-3" dirty="0">
                  <a:latin typeface="Calibri"/>
                  <a:cs typeface="Calibri"/>
                </a:rPr>
                <a:t>Cen</a:t>
              </a:r>
              <a:r>
                <a:rPr sz="2400" b="1" spc="-14" dirty="0">
                  <a:latin typeface="Calibri"/>
                  <a:cs typeface="Calibri"/>
                </a:rPr>
                <a:t>t</a:t>
              </a:r>
              <a:r>
                <a:rPr sz="2400" b="1" dirty="0">
                  <a:latin typeface="Calibri"/>
                  <a:cs typeface="Calibri"/>
                </a:rPr>
                <a:t>er</a:t>
              </a:r>
              <a:endParaRPr sz="2400" dirty="0">
                <a:latin typeface="Calibri"/>
                <a:cs typeface="Calibri"/>
              </a:endParaRPr>
            </a:p>
            <a:p>
              <a:pPr algn="ctr">
                <a:lnSpc>
                  <a:spcPct val="100000"/>
                </a:lnSpc>
              </a:pPr>
              <a:r>
                <a:rPr sz="2400" b="1" dirty="0">
                  <a:latin typeface="Calibri"/>
                  <a:cs typeface="Calibri"/>
                </a:rPr>
                <a:t>Hospi</a:t>
              </a:r>
              <a:r>
                <a:rPr sz="2400" b="1" spc="-5" dirty="0">
                  <a:latin typeface="Calibri"/>
                  <a:cs typeface="Calibri"/>
                </a:rPr>
                <a:t>t</a:t>
              </a:r>
              <a:r>
                <a:rPr sz="2400" b="1" dirty="0">
                  <a:latin typeface="Calibri"/>
                  <a:cs typeface="Calibri"/>
                </a:rPr>
                <a:t>al</a:t>
              </a:r>
              <a:r>
                <a:rPr sz="2400" b="1" spc="-24" dirty="0">
                  <a:latin typeface="Calibri"/>
                  <a:cs typeface="Calibri"/>
                </a:rPr>
                <a:t> </a:t>
              </a:r>
              <a:r>
                <a:rPr sz="2400" b="1" spc="-14" dirty="0">
                  <a:latin typeface="Calibri"/>
                  <a:cs typeface="Calibri"/>
                </a:rPr>
                <a:t>E</a:t>
              </a:r>
              <a:r>
                <a:rPr sz="2400" b="1" dirty="0">
                  <a:latin typeface="Calibri"/>
                  <a:cs typeface="Calibri"/>
                </a:rPr>
                <a:t>d</a:t>
              </a:r>
              <a:r>
                <a:rPr sz="2400" b="1" spc="3" dirty="0">
                  <a:latin typeface="Calibri"/>
                  <a:cs typeface="Calibri"/>
                </a:rPr>
                <a:t>u</a:t>
              </a:r>
              <a:r>
                <a:rPr sz="2400" b="1" spc="-5" dirty="0">
                  <a:latin typeface="Calibri"/>
                  <a:cs typeface="Calibri"/>
                </a:rPr>
                <a:t>c</a:t>
              </a:r>
              <a:r>
                <a:rPr sz="2400" b="1" spc="-7" dirty="0">
                  <a:latin typeface="Calibri"/>
                  <a:cs typeface="Calibri"/>
                </a:rPr>
                <a:t>a</a:t>
              </a:r>
              <a:r>
                <a:rPr sz="2400" b="1" dirty="0">
                  <a:latin typeface="Calibri"/>
                  <a:cs typeface="Calibri"/>
                </a:rPr>
                <a:t>tion</a:t>
              </a:r>
              <a:r>
                <a:rPr sz="2400" b="1" spc="-22" dirty="0">
                  <a:latin typeface="Calibri"/>
                  <a:cs typeface="Calibri"/>
                </a:rPr>
                <a:t> </a:t>
              </a:r>
              <a:r>
                <a:rPr sz="2400" b="1" dirty="0">
                  <a:latin typeface="Calibri"/>
                  <a:cs typeface="Calibri"/>
                </a:rPr>
                <a:t>and</a:t>
              </a:r>
              <a:r>
                <a:rPr sz="2400" b="1" spc="-5" dirty="0">
                  <a:latin typeface="Calibri"/>
                  <a:cs typeface="Calibri"/>
                </a:rPr>
                <a:t> </a:t>
              </a:r>
              <a:r>
                <a:rPr sz="2400" b="1" dirty="0">
                  <a:latin typeface="Calibri"/>
                  <a:cs typeface="Calibri"/>
                </a:rPr>
                <a:t>S</a:t>
              </a:r>
              <a:r>
                <a:rPr sz="2400" b="1" spc="-7" dirty="0">
                  <a:latin typeface="Calibri"/>
                  <a:cs typeface="Calibri"/>
                </a:rPr>
                <a:t>ta</a:t>
              </a:r>
              <a:r>
                <a:rPr sz="2400" b="1" spc="-5" dirty="0">
                  <a:latin typeface="Calibri"/>
                  <a:cs typeface="Calibri"/>
                </a:rPr>
                <a:t>f</a:t>
              </a:r>
              <a:r>
                <a:rPr sz="2400" b="1" dirty="0">
                  <a:latin typeface="Calibri"/>
                  <a:cs typeface="Calibri"/>
                </a:rPr>
                <a:t>f</a:t>
              </a:r>
              <a:r>
                <a:rPr sz="2400" b="1" spc="7" dirty="0">
                  <a:latin typeface="Calibri"/>
                  <a:cs typeface="Calibri"/>
                </a:rPr>
                <a:t> </a:t>
              </a:r>
              <a:r>
                <a:rPr sz="2400" b="1" spc="-3" dirty="0">
                  <a:latin typeface="Calibri"/>
                  <a:cs typeface="Calibri"/>
                </a:rPr>
                <a:t>De</a:t>
              </a:r>
              <a:r>
                <a:rPr sz="2400" b="1" spc="-7" dirty="0">
                  <a:latin typeface="Calibri"/>
                  <a:cs typeface="Calibri"/>
                </a:rPr>
                <a:t>v</a:t>
              </a:r>
              <a:r>
                <a:rPr sz="2400" b="1" spc="-3" dirty="0">
                  <a:latin typeface="Calibri"/>
                  <a:cs typeface="Calibri"/>
                </a:rPr>
                <a:t>e</a:t>
              </a:r>
              <a:r>
                <a:rPr sz="2400" b="1" dirty="0">
                  <a:latin typeface="Calibri"/>
                  <a:cs typeface="Calibri"/>
                </a:rPr>
                <a:t>l</a:t>
              </a:r>
              <a:r>
                <a:rPr sz="2400" b="1" spc="-5" dirty="0">
                  <a:latin typeface="Calibri"/>
                  <a:cs typeface="Calibri"/>
                </a:rPr>
                <a:t>op</a:t>
              </a:r>
              <a:r>
                <a:rPr sz="2400" b="1" spc="-3" dirty="0">
                  <a:latin typeface="Calibri"/>
                  <a:cs typeface="Calibri"/>
                </a:rPr>
                <a:t>m</a:t>
              </a:r>
              <a:r>
                <a:rPr sz="2400" b="1" spc="-5" dirty="0">
                  <a:latin typeface="Calibri"/>
                  <a:cs typeface="Calibri"/>
                </a:rPr>
                <a:t>e</a:t>
              </a:r>
              <a:r>
                <a:rPr sz="2400" b="1" spc="-9" dirty="0">
                  <a:latin typeface="Calibri"/>
                  <a:cs typeface="Calibri"/>
                </a:rPr>
                <a:t>n</a:t>
              </a:r>
              <a:r>
                <a:rPr sz="2400" b="1" dirty="0">
                  <a:latin typeface="Calibri"/>
                  <a:cs typeface="Calibri"/>
                </a:rPr>
                <a:t>t</a:t>
              </a:r>
              <a:r>
                <a:rPr sz="2400" b="1" spc="-17" dirty="0">
                  <a:latin typeface="Calibri"/>
                  <a:cs typeface="Calibri"/>
                </a:rPr>
                <a:t> </a:t>
              </a:r>
              <a:r>
                <a:rPr sz="2400" b="1" dirty="0">
                  <a:latin typeface="Calibri"/>
                  <a:cs typeface="Calibri"/>
                </a:rPr>
                <a:t>(H</a:t>
              </a:r>
              <a:r>
                <a:rPr sz="2400" b="1" spc="-7" dirty="0">
                  <a:latin typeface="Calibri"/>
                  <a:cs typeface="Calibri"/>
                </a:rPr>
                <a:t>E</a:t>
              </a:r>
              <a:r>
                <a:rPr sz="2400" b="1" dirty="0">
                  <a:latin typeface="Calibri"/>
                  <a:cs typeface="Calibri"/>
                </a:rPr>
                <a:t>SD)</a:t>
              </a:r>
              <a:endParaRPr sz="2400" dirty="0">
                <a:latin typeface="Calibri"/>
                <a:cs typeface="Calibri"/>
              </a:endParaRPr>
            </a:p>
            <a:p>
              <a:pPr marL="1822" algn="ctr"/>
              <a:r>
                <a:rPr lang="en-US" sz="2400" b="1" spc="-17" dirty="0">
                  <a:latin typeface="Calibri"/>
                  <a:cs typeface="Calibri"/>
                </a:rPr>
                <a:t>FY 25</a:t>
              </a:r>
              <a:endParaRPr sz="2400" dirty="0">
                <a:latin typeface="Calibri"/>
                <a:cs typeface="Calibri"/>
              </a:endParaRPr>
            </a:p>
          </p:txBody>
        </p:sp>
        <p:sp>
          <p:nvSpPr>
            <p:cNvPr id="4" name="object 4"/>
            <p:cNvSpPr txBox="1"/>
            <p:nvPr/>
          </p:nvSpPr>
          <p:spPr>
            <a:xfrm>
              <a:off x="2884290" y="4531237"/>
              <a:ext cx="2003821" cy="316709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txBody>
            <a:bodyPr vert="horz" wrap="square" lIns="0" tIns="0" rIns="0" bIns="0" rtlCol="0">
              <a:spAutoFit/>
            </a:bodyPr>
            <a:lstStyle/>
            <a:p>
              <a:pPr marL="6072" algn="ctr"/>
              <a:r>
                <a:rPr lang="en-US" sz="2400" b="1" dirty="0">
                  <a:latin typeface="Calibri"/>
                  <a:cs typeface="Calibri"/>
                </a:rPr>
                <a:t>68W M.E.D.I.C. TABLES</a:t>
              </a:r>
            </a:p>
            <a:p>
              <a:pPr marL="6072" algn="ctr"/>
              <a:r>
                <a:rPr lang="en-US" sz="2400" b="1" dirty="0">
                  <a:latin typeface="Calibri"/>
                  <a:cs typeface="Calibri"/>
                </a:rPr>
                <a:t>Students will earn 48 hrs. </a:t>
              </a:r>
              <a:r>
                <a:rPr lang="en-US" sz="2400" b="1">
                  <a:latin typeface="Calibri"/>
                  <a:cs typeface="Calibri"/>
                </a:rPr>
                <a:t>CEUs</a:t>
              </a:r>
              <a:r>
                <a:rPr lang="en-US" sz="765" b="1" dirty="0">
                  <a:latin typeface="Calibri"/>
                  <a:cs typeface="Calibri"/>
                </a:rPr>
                <a:t>.</a:t>
              </a:r>
              <a:endParaRPr sz="765" dirty="0">
                <a:latin typeface="Calibri"/>
                <a:cs typeface="Calibri"/>
              </a:endParaRPr>
            </a:p>
          </p:txBody>
        </p:sp>
        <p:sp>
          <p:nvSpPr>
            <p:cNvPr id="8" name="object 8"/>
            <p:cNvSpPr txBox="1"/>
            <p:nvPr/>
          </p:nvSpPr>
          <p:spPr>
            <a:xfrm>
              <a:off x="2399651" y="6195060"/>
              <a:ext cx="3060383" cy="839461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600" spc="-41" dirty="0">
                  <a:cs typeface="Calibri"/>
                </a:rPr>
                <a:t>Training and Skills Validation will be conducted at the Taylor Sandri Medical Training Center T</a:t>
              </a:r>
              <a:r>
                <a:rPr lang="en-US" sz="1600" spc="-12" dirty="0">
                  <a:cs typeface="Calibri"/>
                </a:rPr>
                <a:t>r</a:t>
              </a:r>
              <a:r>
                <a:rPr lang="en-US" sz="1600" dirty="0">
                  <a:cs typeface="Calibri"/>
                </a:rPr>
                <a:t>ai</a:t>
              </a:r>
              <a:r>
                <a:rPr lang="en-US" sz="1600" spc="-3" dirty="0">
                  <a:cs typeface="Calibri"/>
                </a:rPr>
                <a:t>n</a:t>
              </a:r>
              <a:r>
                <a:rPr lang="en-US" sz="1600" dirty="0">
                  <a:cs typeface="Calibri"/>
                </a:rPr>
                <a:t>ing time will be from 0800-1700 and skills validation will be from 0800-UTC. </a:t>
              </a:r>
              <a:r>
                <a:rPr sz="1600" spc="-3" dirty="0">
                  <a:latin typeface="Calibri"/>
                  <a:cs typeface="Calibri"/>
                </a:rPr>
                <a:t> </a:t>
              </a:r>
              <a:endParaRPr lang="en-US" sz="1600" spc="-3" dirty="0">
                <a:latin typeface="Calibri"/>
                <a:cs typeface="Calibri"/>
              </a:endParaRPr>
            </a:p>
            <a:p>
              <a:pPr algn="ctr">
                <a:lnSpc>
                  <a:spcPct val="100000"/>
                </a:lnSpc>
              </a:pPr>
              <a:r>
                <a:rPr sz="1600" spc="-3" dirty="0">
                  <a:latin typeface="Calibri"/>
                  <a:cs typeface="Calibri"/>
                </a:rPr>
                <a:t>P</a:t>
              </a:r>
              <a:r>
                <a:rPr sz="1600" dirty="0">
                  <a:latin typeface="Calibri"/>
                  <a:cs typeface="Calibri"/>
                </a:rPr>
                <a:t>lease</a:t>
              </a:r>
              <a:r>
                <a:rPr sz="1600" spc="-3" dirty="0">
                  <a:latin typeface="Calibri"/>
                  <a:cs typeface="Calibri"/>
                </a:rPr>
                <a:t> </a:t>
              </a:r>
              <a:r>
                <a:rPr sz="1600" dirty="0">
                  <a:latin typeface="Calibri"/>
                  <a:cs typeface="Calibri"/>
                </a:rPr>
                <a:t>e</a:t>
              </a:r>
              <a:r>
                <a:rPr sz="1600" spc="-3" dirty="0">
                  <a:latin typeface="Calibri"/>
                  <a:cs typeface="Calibri"/>
                </a:rPr>
                <a:t>n</a:t>
              </a:r>
              <a:r>
                <a:rPr sz="1600" spc="-12" dirty="0">
                  <a:latin typeface="Calibri"/>
                  <a:cs typeface="Calibri"/>
                </a:rPr>
                <a:t>r</a:t>
              </a:r>
              <a:r>
                <a:rPr sz="1600" spc="-3" dirty="0">
                  <a:latin typeface="Calibri"/>
                  <a:cs typeface="Calibri"/>
                </a:rPr>
                <a:t>o</a:t>
              </a:r>
              <a:r>
                <a:rPr sz="1600" spc="3" dirty="0">
                  <a:latin typeface="Calibri"/>
                  <a:cs typeface="Calibri"/>
                </a:rPr>
                <a:t>l</a:t>
              </a:r>
              <a:r>
                <a:rPr sz="1600" dirty="0">
                  <a:latin typeface="Calibri"/>
                  <a:cs typeface="Calibri"/>
                </a:rPr>
                <a:t>l</a:t>
              </a:r>
              <a:r>
                <a:rPr sz="1600" spc="-3" dirty="0">
                  <a:latin typeface="Calibri"/>
                  <a:cs typeface="Calibri"/>
                </a:rPr>
                <a:t> </a:t>
              </a:r>
              <a:r>
                <a:rPr lang="en-US" sz="1600" spc="3" dirty="0">
                  <a:latin typeface="Calibri"/>
                  <a:cs typeface="Calibri"/>
                </a:rPr>
                <a:t>at least two weeks prior to start of course.</a:t>
              </a:r>
            </a:p>
            <a:p>
              <a:pPr algn="ctr">
                <a:lnSpc>
                  <a:spcPct val="100000"/>
                </a:lnSpc>
              </a:pPr>
              <a:r>
                <a:rPr lang="en-US" sz="1600" b="1" spc="3" dirty="0">
                  <a:solidFill>
                    <a:srgbClr val="006600"/>
                  </a:solidFill>
                  <a:latin typeface="Calibri"/>
                  <a:cs typeface="Calibri"/>
                </a:rPr>
                <a:t>**** MARCH COURSE IS PRIORITY </a:t>
              </a:r>
              <a:r>
                <a:rPr lang="en-US" sz="1600" b="1" spc="3">
                  <a:solidFill>
                    <a:srgbClr val="006600"/>
                  </a:solidFill>
                  <a:latin typeface="Calibri"/>
                  <a:cs typeface="Calibri"/>
                </a:rPr>
                <a:t>FOR 2025 </a:t>
              </a:r>
              <a:r>
                <a:rPr lang="en-US" sz="1600" b="1" spc="3" dirty="0">
                  <a:solidFill>
                    <a:srgbClr val="006600"/>
                  </a:solidFill>
                  <a:latin typeface="Calibri"/>
                  <a:cs typeface="Calibri"/>
                </a:rPr>
                <a:t>EMT EXPIRATIONS and SEPTEMBER COURSE IS PRIORITY </a:t>
              </a:r>
              <a:r>
                <a:rPr lang="en-US" sz="1600" b="1" spc="3">
                  <a:solidFill>
                    <a:srgbClr val="006600"/>
                  </a:solidFill>
                  <a:latin typeface="Calibri"/>
                  <a:cs typeface="Calibri"/>
                </a:rPr>
                <a:t>FOR 2026 </a:t>
              </a:r>
              <a:r>
                <a:rPr lang="en-US" sz="1600" b="1" spc="3" dirty="0">
                  <a:solidFill>
                    <a:srgbClr val="006600"/>
                  </a:solidFill>
                  <a:latin typeface="Calibri"/>
                  <a:cs typeface="Calibri"/>
                </a:rPr>
                <a:t>EMT EXPIRATIONS ****</a:t>
              </a:r>
            </a:p>
            <a:p>
              <a:pPr algn="ctr">
                <a:lnSpc>
                  <a:spcPct val="100000"/>
                </a:lnSpc>
              </a:pPr>
              <a:r>
                <a:rPr lang="en-US" sz="1600" b="1" spc="3" dirty="0">
                  <a:solidFill>
                    <a:srgbClr val="FF0000"/>
                  </a:solidFill>
                  <a:latin typeface="Calibri"/>
                  <a:cs typeface="Calibri"/>
                </a:rPr>
                <a:t>Maximum of 16 Students</a:t>
              </a:r>
            </a:p>
            <a:p>
              <a:pPr algn="ctr"/>
              <a:r>
                <a:rPr lang="en-US" sz="1600" b="1" i="1" dirty="0">
                  <a:solidFill>
                    <a:srgbClr val="002060"/>
                  </a:solidFill>
                </a:rPr>
                <a:t>Request an Enrollment Reservation at least two weeks prior to the start of the course. Please EMAIL</a:t>
              </a:r>
              <a:r>
                <a:rPr lang="en-US" sz="1600" i="1" dirty="0">
                  <a:solidFill>
                    <a:srgbClr val="002060"/>
                  </a:solidFill>
                </a:rPr>
                <a:t>: </a:t>
              </a:r>
              <a:r>
                <a:rPr lang="en-US" sz="1600" b="1" i="1" dirty="0">
                  <a:solidFill>
                    <a:srgbClr val="002060"/>
                  </a:solidFill>
                </a:rPr>
                <a:t>SFC Porterfield</a:t>
              </a:r>
              <a:r>
                <a:rPr lang="en-US" sz="1600" i="1" dirty="0">
                  <a:solidFill>
                    <a:srgbClr val="002060"/>
                  </a:solidFill>
                </a:rPr>
                <a:t>: eric.porterfield2.mil@health.mil or call (910) 907-7142</a:t>
              </a:r>
              <a:endParaRPr sz="1600" dirty="0">
                <a:latin typeface="Times New Roman"/>
                <a:cs typeface="Times New Roman"/>
              </a:endParaRP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2492" y="3459274"/>
              <a:ext cx="2127417" cy="1042641"/>
            </a:xfrm>
            <a:prstGeom prst="rect">
              <a:avLst/>
            </a:prstGeom>
          </p:spPr>
        </p:pic>
        <p:sp>
          <p:nvSpPr>
            <p:cNvPr id="10" name="Rounded Rectangle 9"/>
            <p:cNvSpPr/>
            <p:nvPr/>
          </p:nvSpPr>
          <p:spPr>
            <a:xfrm>
              <a:off x="2508951" y="4854871"/>
              <a:ext cx="2841784" cy="1272113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61" dirty="0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3886200" y="5174387"/>
              <a:ext cx="0" cy="8749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bject 6"/>
            <p:cNvSpPr txBox="1"/>
            <p:nvPr/>
          </p:nvSpPr>
          <p:spPr>
            <a:xfrm>
              <a:off x="2303495" y="4883415"/>
              <a:ext cx="1770802" cy="12444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6072" algn="ctr"/>
              <a:endParaRPr lang="en-US" sz="2000" b="1" spc="-3" dirty="0">
                <a:cs typeface="Calibri"/>
              </a:endParaRPr>
            </a:p>
            <a:p>
              <a:pPr marL="6072" algn="ctr"/>
              <a:r>
                <a:rPr lang="en-US" sz="2000" b="1" spc="-3" dirty="0">
                  <a:cs typeface="Calibri"/>
                </a:rPr>
                <a:t>15 Oct – 23 Oct 2024</a:t>
              </a:r>
            </a:p>
            <a:p>
              <a:pPr marL="6072" algn="ctr"/>
              <a:r>
                <a:rPr lang="en-US" sz="2000" b="1" spc="-3" dirty="0">
                  <a:cs typeface="Calibri"/>
                </a:rPr>
                <a:t>4 Nov –  13 Nov 2024</a:t>
              </a:r>
            </a:p>
            <a:p>
              <a:pPr marL="6072" algn="ctr"/>
              <a:r>
                <a:rPr lang="en-US" sz="2000" b="1" spc="-3" dirty="0">
                  <a:cs typeface="Calibri"/>
                </a:rPr>
                <a:t>9 Dec –  17 Dec 2024</a:t>
              </a:r>
            </a:p>
            <a:p>
              <a:pPr marL="6072" algn="ctr"/>
              <a:r>
                <a:rPr lang="en-US" sz="2000" b="1" spc="-3" dirty="0">
                  <a:cs typeface="Calibri"/>
                </a:rPr>
                <a:t>13 </a:t>
              </a:r>
              <a:r>
                <a:rPr lang="en-US" sz="2000" b="1" spc="-3">
                  <a:cs typeface="Calibri"/>
                </a:rPr>
                <a:t>Jan – </a:t>
              </a:r>
              <a:r>
                <a:rPr lang="en-US" sz="2000" b="1" spc="-3" dirty="0">
                  <a:cs typeface="Calibri"/>
                </a:rPr>
                <a:t>22 Jan 2025</a:t>
              </a:r>
            </a:p>
            <a:p>
              <a:pPr marL="6072" algn="ctr"/>
              <a:r>
                <a:rPr lang="en-US" sz="2000" b="1" spc="-3" dirty="0">
                  <a:cs typeface="Calibri"/>
                </a:rPr>
                <a:t>3 Feb – 11 Feb 2025</a:t>
              </a:r>
            </a:p>
            <a:p>
              <a:pPr marL="6072" algn="ctr"/>
              <a:r>
                <a:rPr lang="en-US" sz="2000" b="1" spc="-3" dirty="0">
                  <a:cs typeface="Calibri"/>
                </a:rPr>
                <a:t>18 Feb – 26 Feb 2025</a:t>
              </a:r>
            </a:p>
            <a:p>
              <a:pPr marL="6072" algn="ctr"/>
              <a:r>
                <a:rPr lang="en-US" sz="2000" b="1" spc="-3" dirty="0">
                  <a:solidFill>
                    <a:srgbClr val="FF0000"/>
                  </a:solidFill>
                  <a:cs typeface="Calibri"/>
                </a:rPr>
                <a:t>** 5 Mar – 13 Mar 2025**</a:t>
              </a:r>
            </a:p>
            <a:p>
              <a:pPr marL="6072" algn="ctr"/>
              <a:r>
                <a:rPr lang="en-US" sz="2000" b="1" spc="-3" dirty="0">
                  <a:solidFill>
                    <a:srgbClr val="FF0000"/>
                  </a:solidFill>
                  <a:cs typeface="Calibri"/>
                </a:rPr>
                <a:t>**17 Mar</a:t>
              </a:r>
              <a:r>
                <a:rPr lang="en-US" sz="2000" b="1" spc="-3" dirty="0">
                  <a:cs typeface="Calibri"/>
                </a:rPr>
                <a:t> –</a:t>
              </a:r>
              <a:r>
                <a:rPr lang="en-US" sz="2000" b="1" spc="-3" dirty="0">
                  <a:solidFill>
                    <a:srgbClr val="FF0000"/>
                  </a:solidFill>
                  <a:cs typeface="Calibri"/>
                </a:rPr>
                <a:t> 25 Mar 2025**</a:t>
              </a:r>
            </a:p>
            <a:p>
              <a:pPr marL="6072" algn="ctr"/>
              <a:endParaRPr lang="en-US" sz="861" b="1" spc="-3" dirty="0">
                <a:latin typeface="Calibri"/>
                <a:cs typeface="Calibri"/>
              </a:endParaRPr>
            </a:p>
          </p:txBody>
        </p:sp>
        <p:sp>
          <p:nvSpPr>
            <p:cNvPr id="13" name="object 6"/>
            <p:cNvSpPr txBox="1"/>
            <p:nvPr/>
          </p:nvSpPr>
          <p:spPr>
            <a:xfrm>
              <a:off x="3736356" y="4883415"/>
              <a:ext cx="1770802" cy="143838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6072" algn="ctr"/>
              <a:endParaRPr lang="en-US" sz="2000" b="1" spc="-3" dirty="0">
                <a:cs typeface="Calibri"/>
              </a:endParaRPr>
            </a:p>
            <a:p>
              <a:pPr marL="6072" algn="ctr"/>
              <a:r>
                <a:rPr lang="en-US" sz="2000" b="1" spc="-3" dirty="0">
                  <a:cs typeface="Calibri"/>
                </a:rPr>
                <a:t> 02 Apr – 10 Apr 2025</a:t>
              </a:r>
            </a:p>
            <a:p>
              <a:pPr marL="6072" algn="ctr"/>
              <a:r>
                <a:rPr lang="en-US" sz="2000" b="1" spc="-3" dirty="0">
                  <a:cs typeface="Calibri"/>
                </a:rPr>
                <a:t>21 Apr – 29 Apr 2025</a:t>
              </a:r>
            </a:p>
            <a:p>
              <a:pPr marL="6072" algn="ctr"/>
              <a:r>
                <a:rPr lang="en-US" sz="2000" b="1" spc="-3" dirty="0">
                  <a:cs typeface="Calibri"/>
                </a:rPr>
                <a:t>5 May – 13 May 2025</a:t>
              </a:r>
            </a:p>
            <a:p>
              <a:pPr marL="6072" algn="ctr"/>
              <a:r>
                <a:rPr lang="en-US" sz="2000" b="1" spc="-3" dirty="0">
                  <a:cs typeface="Calibri"/>
                </a:rPr>
                <a:t>27 May - 4 Jun 2025</a:t>
              </a:r>
            </a:p>
            <a:p>
              <a:pPr marL="6072" algn="ctr"/>
              <a:r>
                <a:rPr lang="en-US" sz="2000" b="1" spc="-3" dirty="0">
                  <a:cs typeface="Calibri"/>
                </a:rPr>
                <a:t>30 Jun </a:t>
              </a:r>
              <a:r>
                <a:rPr lang="en-US" sz="2000" b="1" spc="-3">
                  <a:cs typeface="Calibri"/>
                </a:rPr>
                <a:t>– 10 </a:t>
              </a:r>
              <a:r>
                <a:rPr lang="en-US" sz="2000" b="1" spc="-3" dirty="0">
                  <a:cs typeface="Calibri"/>
                </a:rPr>
                <a:t>Jul 2025</a:t>
              </a:r>
            </a:p>
            <a:p>
              <a:pPr marL="6072" algn="ctr"/>
              <a:r>
                <a:rPr lang="en-US" sz="2000" b="1" spc="-3" dirty="0">
                  <a:latin typeface="Calibri"/>
                  <a:cs typeface="Calibri"/>
                </a:rPr>
                <a:t> 11 Aug</a:t>
              </a:r>
              <a:r>
                <a:rPr lang="en-US" sz="2000" b="1" spc="-3" dirty="0">
                  <a:cs typeface="Calibri"/>
                </a:rPr>
                <a:t> – </a:t>
              </a:r>
              <a:r>
                <a:rPr lang="en-US" sz="2000" b="1" spc="-3" dirty="0">
                  <a:latin typeface="Calibri"/>
                  <a:cs typeface="Calibri"/>
                </a:rPr>
                <a:t>19 Aug 2025</a:t>
              </a:r>
              <a:endParaRPr lang="en-US" sz="2000" b="1" spc="-3" dirty="0">
                <a:solidFill>
                  <a:srgbClr val="FF0000"/>
                </a:solidFill>
                <a:latin typeface="Calibri"/>
                <a:cs typeface="Calibri"/>
              </a:endParaRPr>
            </a:p>
            <a:p>
              <a:pPr marL="6072" algn="ctr"/>
              <a:r>
                <a:rPr lang="en-US" sz="2000" b="1" spc="-3" dirty="0">
                  <a:latin typeface="Calibri"/>
                  <a:cs typeface="Calibri"/>
                </a:rPr>
                <a:t>25 Aug </a:t>
              </a:r>
              <a:r>
                <a:rPr lang="en-US" sz="2000" b="1" spc="-3" dirty="0">
                  <a:cs typeface="Calibri"/>
                </a:rPr>
                <a:t>–</a:t>
              </a:r>
              <a:r>
                <a:rPr lang="en-US" sz="2000" b="1" spc="-3" dirty="0">
                  <a:latin typeface="Calibri"/>
                  <a:cs typeface="Calibri"/>
                </a:rPr>
                <a:t> 3 Sep 2025</a:t>
              </a:r>
            </a:p>
            <a:p>
              <a:pPr marL="6072" algn="ctr"/>
              <a:r>
                <a:rPr lang="en-US" sz="2000" b="1" spc="-3" dirty="0">
                  <a:solidFill>
                    <a:srgbClr val="FF0000"/>
                  </a:solidFill>
                  <a:latin typeface="Calibri"/>
                  <a:cs typeface="Calibri"/>
                </a:rPr>
                <a:t>15 Sep – 23 Sep 2025</a:t>
              </a:r>
            </a:p>
            <a:p>
              <a:pPr marL="6072" algn="ctr"/>
              <a:endParaRPr lang="en-US" b="1" spc="-3" dirty="0">
                <a:solidFill>
                  <a:srgbClr val="FF0000"/>
                </a:solidFill>
                <a:cs typeface="Calibri"/>
              </a:endParaRPr>
            </a:p>
            <a:p>
              <a:pPr marL="6072" algn="ctr"/>
              <a:endParaRPr lang="en-US" sz="2000" b="1" spc="-3" dirty="0">
                <a:solidFill>
                  <a:srgbClr val="FF0000"/>
                </a:solidFill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387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694</TotalTime>
  <Words>236</Words>
  <Application>Microsoft Office PowerPoint</Application>
  <PresentationFormat>Custom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DHA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Conley, Daniel W SFC WAMC-Ft Bragg</dc:creator>
  <cp:lastModifiedBy>Porterfield, Eric SFC USARMY MEDCOM WAMC (USA)</cp:lastModifiedBy>
  <cp:revision>39</cp:revision>
  <cp:lastPrinted>2022-09-09T18:12:12Z</cp:lastPrinted>
  <dcterms:created xsi:type="dcterms:W3CDTF">2020-07-31T15:55:14Z</dcterms:created>
  <dcterms:modified xsi:type="dcterms:W3CDTF">2024-07-01T16:24:06Z</dcterms:modified>
</cp:coreProperties>
</file>