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75B62-C5A1-0492-30FE-BFE906B5B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C6388D-85DE-6932-5E39-1DCF65E9E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7693B-9C64-AC2A-D5C2-574CEED72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910EA-E377-E3D0-7718-6431B3EC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1C490-4783-CFF7-094B-BD665A7D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4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CDC3-3A15-189A-5242-07E813C1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849A3-6FB5-B23B-B3C4-9FFAC8AC2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7DAE5-90A7-F0BE-C027-86A2F267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E6475-FFAB-65BD-66E9-B50EB2B5A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33AC5-9E8E-FF52-2046-72A2C28D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4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C9D6E4-AA18-1E9C-D331-6DC1F20E9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67EEC-D2B9-B781-F789-B6F4A0D8C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E759F-B428-A2FB-F3D1-928880EA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E3A0C-005A-D15F-3ED2-24411696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B7092-D2AA-76B9-0A27-6A55E13D9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7B7B2-9F2D-5B39-FB40-67999A23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11222-C444-51B7-BACE-F113F8F77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6368D-E2B8-57F7-038A-F953ACCE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E17F5-B96D-38DE-8F65-287D68B3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7A9D9-0548-09FF-678A-43108366C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EF49-C476-EBCD-B41A-99524905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A87A7-1809-6A06-6987-E18F8D14F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DF8CD-09DF-2040-AE62-10792080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9223A-B879-9EC9-2DA5-B5877322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8964-52A5-54C7-20D1-41F4E3D8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F572-B0B8-9FB7-50C1-5F602082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13E45-5CFF-23BB-AF70-00539DEBD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36DD3-4B90-8040-3A21-4AF729C74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4E92C-8957-502B-6C6C-9F5341397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BFC0A-DE94-B99A-E513-3EFAD3EE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C3C7C-EEC3-176B-69E3-102CCD6B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0265-8B52-31CA-5472-752C3F5D2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815D-050D-3A61-01DE-E62101363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A71748-3C0B-0C90-A9B9-D2194CCAC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113F8-4893-A3DA-DDD3-410631E3D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72CBC-9FD9-5E73-874B-87176D155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F7C508-9230-70DD-C056-2A379259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03291-9274-2016-AAD0-807390C7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932CF-A2BF-B625-703C-D085190B6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8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6BFFD-04D4-9B85-4BF0-5BCF5EC30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B4A1A-3DDA-CD54-FC54-33FD7D2B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4E11B1-173D-1EAB-F10C-EADD8BCA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4221EF-E185-E41A-2063-2843E368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9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D3286-7145-907D-868E-22848A76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A71A3-7C64-652A-12EC-B64ADE62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87CF60-1925-AE26-CE0C-9B323377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5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1A7FB-C4EE-4BCE-A3FB-589203CA9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72815-DFAA-B3D8-8D2E-36DFBD95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FDCA-121E-6C32-094C-2D3C938F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0AC57-6332-A52C-C84D-4B92B59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A4C65-2F1B-6785-37A4-2BDDBE75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CBC8C-7C8F-73FE-186D-0AF93ACA9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E1C4B-1479-2122-A18B-98543725F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585317-C0D9-F79C-3C42-E509BA14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CAAFD-77F0-F03B-B018-3ED2D1EF7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36BDC-BD12-92A4-4878-1FECD9EB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5837C-3B25-1D6C-12AE-8A6EA62C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BACDD-1791-A2BC-A431-5AAA629F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5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04A22-4384-E5CF-8A20-F917D66FA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D22AA-07A5-1568-96FF-B89EBFD79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331F0-3B4F-A927-6614-C3E5BACA2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2C469-D51E-984A-B88A-74E40EC1D06E}" type="datetimeFigureOut">
              <a:rPr lang="en-US" smtClean="0"/>
              <a:t>8/23/2024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5C5E4-C248-3D79-228F-90857B55B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6991F-91E4-9376-B27D-CE68C744B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55CB3-271F-1D4A-922C-B12834302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59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2A4BE2C-0A73-A3C0-89C3-B8F187255C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1193933"/>
              </p:ext>
            </p:extLst>
          </p:nvPr>
        </p:nvGraphicFramePr>
        <p:xfrm>
          <a:off x="0" y="-8530"/>
          <a:ext cx="5597807" cy="6847180"/>
        </p:xfrm>
        <a:graphic>
          <a:graphicData uri="http://schemas.openxmlformats.org/drawingml/2006/table">
            <a:tbl>
              <a:tblPr bandCol="1">
                <a:tableStyleId>{5940675A-B579-460E-94D1-54222C63F5DA}</a:tableStyleId>
              </a:tblPr>
              <a:tblGrid>
                <a:gridCol w="144987">
                  <a:extLst>
                    <a:ext uri="{9D8B030D-6E8A-4147-A177-3AD203B41FA5}">
                      <a16:colId xmlns:a16="http://schemas.microsoft.com/office/drawing/2014/main" val="4234615249"/>
                    </a:ext>
                  </a:extLst>
                </a:gridCol>
                <a:gridCol w="5452820">
                  <a:extLst>
                    <a:ext uri="{9D8B030D-6E8A-4147-A177-3AD203B41FA5}">
                      <a16:colId xmlns:a16="http://schemas.microsoft.com/office/drawing/2014/main" val="3823098380"/>
                    </a:ext>
                  </a:extLst>
                </a:gridCol>
              </a:tblGrid>
              <a:tr h="1742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Initial/CUF MARCH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669101"/>
                  </a:ext>
                </a:extLst>
              </a:tr>
              <a:tr h="174225">
                <a:tc rowSpan="4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Secure?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360820460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MOI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422482165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#Pts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99012204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Time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263743442"/>
                  </a:ext>
                </a:extLst>
              </a:tr>
              <a:tr h="1742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Direct Pressure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361943243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Apply/Direct </a:t>
                      </a:r>
                      <a:r>
                        <a:rPr lang="en-US" sz="1000" u="none" strike="noStrike" dirty="0" err="1">
                          <a:effectLst/>
                        </a:rPr>
                        <a:t>Tourn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6741216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Bleeding Check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027557200"/>
                  </a:ext>
                </a:extLst>
              </a:tr>
              <a:tr h="3203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Remember to talk and work. Talk to </a:t>
                      </a:r>
                      <a:r>
                        <a:rPr lang="en-US" sz="1000" u="none" strike="noStrike" dirty="0" err="1">
                          <a:effectLst/>
                        </a:rPr>
                        <a:t>pt</a:t>
                      </a:r>
                      <a:r>
                        <a:rPr lang="en-US" sz="1000" u="none" strike="noStrike" dirty="0">
                          <a:effectLst/>
                        </a:rPr>
                        <a:t>, have them help if able, ID other inj., mentation and gen impression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603987849"/>
                  </a:ext>
                </a:extLst>
              </a:tr>
              <a:tr h="1742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Open Airway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567094947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Clear Airway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4036380148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Position &amp; 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16450758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Adjunct if needed; Reassess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890821752"/>
                  </a:ext>
                </a:extLst>
              </a:tr>
              <a:tr h="2380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Consider </a:t>
                      </a:r>
                      <a:r>
                        <a:rPr lang="en-US" sz="1000" u="none" strike="noStrike" dirty="0" err="1">
                          <a:effectLst/>
                        </a:rPr>
                        <a:t>Cric</a:t>
                      </a:r>
                      <a:r>
                        <a:rPr lang="en-US" sz="1000" u="none" strike="noStrike" dirty="0">
                          <a:effectLst/>
                        </a:rPr>
                        <a:t> if compromise (i.e., Facial/Neck Burns or ~ =/&gt;40%BSA, </a:t>
                      </a:r>
                      <a:r>
                        <a:rPr lang="en-US" sz="1000" u="none" strike="noStrike" dirty="0" err="1">
                          <a:effectLst/>
                        </a:rPr>
                        <a:t>maxofacial</a:t>
                      </a:r>
                      <a:r>
                        <a:rPr lang="en-US" sz="1000" u="none" strike="noStrike" dirty="0">
                          <a:effectLst/>
                        </a:rPr>
                        <a:t> trauma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894649689"/>
                  </a:ext>
                </a:extLst>
              </a:tr>
              <a:tr h="1742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Assess </a:t>
                      </a:r>
                      <a:r>
                        <a:rPr lang="en-US" sz="1000" u="none" strike="noStrike" dirty="0" err="1">
                          <a:effectLst/>
                        </a:rPr>
                        <a:t>Resp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161177780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Expose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115926150"/>
                  </a:ext>
                </a:extLst>
              </a:tr>
              <a:tr h="183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Inspect (Chin to genitals, armpit to armpit)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195217765"/>
                  </a:ext>
                </a:extLst>
              </a:tr>
              <a:tr h="183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Occlude Chin to umbilicus all the way around barrel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524201385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ND prn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4055027801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Reassess cx &amp; </a:t>
                      </a:r>
                      <a:r>
                        <a:rPr lang="en-US" sz="1000" u="none" strike="noStrike" dirty="0" err="1">
                          <a:effectLst/>
                        </a:rPr>
                        <a:t>resp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779841332"/>
                  </a:ext>
                </a:extLst>
              </a:tr>
              <a:tr h="17422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Carotid and Radial pulses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555906263"/>
                  </a:ext>
                </a:extLst>
              </a:tr>
              <a:tr h="261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Direct Pressure confirmed transition to pressure dressing or </a:t>
                      </a:r>
                      <a:r>
                        <a:rPr lang="en-US" sz="1000" u="none" strike="noStrike" dirty="0" err="1">
                          <a:effectLst/>
                        </a:rPr>
                        <a:t>tourn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323260459"/>
                  </a:ext>
                </a:extLst>
              </a:tr>
              <a:tr h="261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Consider emergent pain control (oral, IM, junkie stick) (as permits)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585384555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Pelvis and femur splint prn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601630012"/>
                  </a:ext>
                </a:extLst>
              </a:tr>
              <a:tr h="419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Consider other serious bleeding/wounds or open/long bone </a:t>
                      </a:r>
                      <a:r>
                        <a:rPr lang="en-US" sz="1000" u="none" strike="noStrike" dirty="0" err="1">
                          <a:effectLst/>
                        </a:rPr>
                        <a:t>fx</a:t>
                      </a:r>
                      <a:r>
                        <a:rPr lang="en-US" sz="1000" u="none" strike="noStrike" dirty="0">
                          <a:effectLst/>
                        </a:rPr>
                        <a:t>/joint deformity </a:t>
                      </a:r>
                      <a:r>
                        <a:rPr lang="en-US" sz="1000" u="none" strike="noStrike" dirty="0" err="1">
                          <a:effectLst/>
                        </a:rPr>
                        <a:t>tx</a:t>
                      </a:r>
                      <a:r>
                        <a:rPr lang="en-US" sz="1000" u="none" strike="noStrike" dirty="0">
                          <a:effectLst/>
                        </a:rPr>
                        <a:t> prior to movement(as permits)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01683001"/>
                  </a:ext>
                </a:extLst>
              </a:tr>
              <a:tr h="18302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Pelvis and sternum stability confirmed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615931997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Log roll prn/back side check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503824081"/>
                  </a:ext>
                </a:extLst>
              </a:tr>
              <a:tr h="2615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Hair to anus, armpit to armpit (pay attention to detail)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136183744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Litter and blanket in position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241167260"/>
                  </a:ext>
                </a:extLst>
              </a:tr>
              <a:tr h="183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Log roll back onto blanket and litter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1554757129"/>
                  </a:ext>
                </a:extLst>
              </a:tr>
              <a:tr h="174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</a:rPr>
                        <a:t>Reassess</a:t>
                      </a:r>
                      <a:endParaRPr lang="en-US" sz="10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601953293"/>
                  </a:ext>
                </a:extLst>
              </a:tr>
              <a:tr h="183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Pt fully covered (like a burrito)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2913061302"/>
                  </a:ext>
                </a:extLst>
              </a:tr>
              <a:tr h="261587">
                <a:tc rowSpan="2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Begin Movement/Extraction/Secondary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3293309829"/>
                  </a:ext>
                </a:extLst>
              </a:tr>
              <a:tr h="1830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9 Line, MIST, Resupply request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1" marR="4231" marT="4231" marB="20307" anchor="b"/>
                </a:tc>
                <a:extLst>
                  <a:ext uri="{0D108BD9-81ED-4DB2-BD59-A6C34878D82A}">
                    <a16:rowId xmlns:a16="http://schemas.microsoft.com/office/drawing/2014/main" val="93362642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C6EF9C1-3C15-74B9-E58A-91123605B4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2195409"/>
              </p:ext>
            </p:extLst>
          </p:nvPr>
        </p:nvGraphicFramePr>
        <p:xfrm>
          <a:off x="5597807" y="-8530"/>
          <a:ext cx="6594193" cy="6628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790">
                  <a:extLst>
                    <a:ext uri="{9D8B030D-6E8A-4147-A177-3AD203B41FA5}">
                      <a16:colId xmlns:a16="http://schemas.microsoft.com/office/drawing/2014/main" val="128568642"/>
                    </a:ext>
                  </a:extLst>
                </a:gridCol>
                <a:gridCol w="6451403">
                  <a:extLst>
                    <a:ext uri="{9D8B030D-6E8A-4147-A177-3AD203B41FA5}">
                      <a16:colId xmlns:a16="http://schemas.microsoft.com/office/drawing/2014/main" val="1231523917"/>
                    </a:ext>
                  </a:extLst>
                </a:gridCol>
              </a:tblGrid>
              <a:tr h="11011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Secondary/TFC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02666"/>
                  </a:ext>
                </a:extLst>
              </a:tr>
              <a:tr h="110111">
                <a:tc rowSpan="3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Secure?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79936045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Time Hack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370658524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Reassess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656273453"/>
                  </a:ext>
                </a:extLst>
              </a:tr>
              <a:tr h="2490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Tourn</a:t>
                      </a:r>
                      <a:r>
                        <a:rPr lang="en-US" sz="1000" u="none" strike="noStrike" dirty="0">
                          <a:effectLst/>
                        </a:rPr>
                        <a:t> and HEMCON in place, working, needed, and/or adequate. Miss anything?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095154504"/>
                  </a:ext>
                </a:extLst>
              </a:tr>
              <a:tr h="11011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Open Airway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473405512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Clear Airway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112402726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Position &amp; 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921988475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Adjunct if needed; Reassess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4036471393"/>
                  </a:ext>
                </a:extLst>
              </a:tr>
              <a:tr h="191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Consider </a:t>
                      </a:r>
                      <a:r>
                        <a:rPr lang="en-US" sz="1000" u="none" strike="noStrike" dirty="0" err="1">
                          <a:effectLst/>
                        </a:rPr>
                        <a:t>Cric</a:t>
                      </a:r>
                      <a:r>
                        <a:rPr lang="en-US" sz="1000" u="none" strike="noStrike" dirty="0">
                          <a:effectLst/>
                        </a:rPr>
                        <a:t> if compromise (i.e., Facial/Neck Burns or ~ =/&gt;40%BSA, </a:t>
                      </a:r>
                      <a:r>
                        <a:rPr lang="en-US" sz="1000" u="none" strike="noStrike" dirty="0" err="1">
                          <a:effectLst/>
                        </a:rPr>
                        <a:t>maxofacial</a:t>
                      </a:r>
                      <a:r>
                        <a:rPr lang="en-US" sz="1000" u="none" strike="noStrike" dirty="0">
                          <a:effectLst/>
                        </a:rPr>
                        <a:t> trauma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49533224"/>
                  </a:ext>
                </a:extLst>
              </a:tr>
              <a:tr h="11011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I-Inspect cx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058456787"/>
                  </a:ext>
                </a:extLst>
              </a:tr>
              <a:tr h="192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A- Auscultate x7 (upper, middle, lower </a:t>
                      </a:r>
                      <a:r>
                        <a:rPr lang="en-US" sz="1000" u="none" strike="noStrike" dirty="0" err="1">
                          <a:effectLst/>
                        </a:rPr>
                        <a:t>bilat</a:t>
                      </a:r>
                      <a:r>
                        <a:rPr lang="en-US" sz="1000" u="none" strike="noStrike" dirty="0">
                          <a:effectLst/>
                        </a:rPr>
                        <a:t>., heart)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032916106"/>
                  </a:ext>
                </a:extLst>
              </a:tr>
              <a:tr h="237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P-Palpate cx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79038812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P-Percuss cx x6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43852347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ND prn and reassess after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22016958"/>
                  </a:ext>
                </a:extLst>
              </a:tr>
              <a:tr h="192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Posterior cx prn and reassess if done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881126790"/>
                  </a:ext>
                </a:extLst>
              </a:tr>
              <a:tr h="342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Abd</a:t>
                      </a:r>
                      <a:r>
                        <a:rPr lang="en-US" sz="1000" u="none" strike="noStrike" dirty="0">
                          <a:effectLst/>
                        </a:rPr>
                        <a:t> while here, note Inspect and palpate x4 quadrants, inspect genitals and pay particular attention to distension, masses; bruising-flanks, umbilicus, perineum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157345410"/>
                  </a:ext>
                </a:extLst>
              </a:tr>
              <a:tr h="112934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Mod to severe wounds </a:t>
                      </a:r>
                      <a:r>
                        <a:rPr lang="en-US" sz="1000" u="none" strike="noStrike" dirty="0" err="1">
                          <a:effectLst/>
                        </a:rPr>
                        <a:t>tx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937808264"/>
                  </a:ext>
                </a:extLst>
              </a:tr>
              <a:tr h="2367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V/S (Time, LOC, P,R,BP, temp [LOC and GCS before pain control prn] min)(SPO2, ETCO2, Cardiac Monitor as available)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650826533"/>
                  </a:ext>
                </a:extLst>
              </a:tr>
              <a:tr h="192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IV/IO, no radial pulse consider straight to IO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53029165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TXA (2gm SIVP) prn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587614153"/>
                  </a:ext>
                </a:extLst>
              </a:tr>
              <a:tr h="192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Pain Control (e.g. </a:t>
                      </a:r>
                      <a:r>
                        <a:rPr lang="en-US" sz="1000" u="none" strike="noStrike" dirty="0" err="1">
                          <a:effectLst/>
                        </a:rPr>
                        <a:t>Ket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Benzo</a:t>
                      </a:r>
                      <a:r>
                        <a:rPr lang="en-US" sz="1000" u="none" strike="noStrike" dirty="0">
                          <a:effectLst/>
                        </a:rPr>
                        <a:t>, </a:t>
                      </a:r>
                      <a:r>
                        <a:rPr lang="en-US" sz="1000" u="none" strike="noStrike" dirty="0" err="1">
                          <a:effectLst/>
                        </a:rPr>
                        <a:t>Fent</a:t>
                      </a:r>
                      <a:r>
                        <a:rPr lang="en-US" sz="1000" u="none" strike="noStrike" dirty="0">
                          <a:effectLst/>
                        </a:rPr>
                        <a:t>) prn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97633300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Antiemetic prn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281314282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Abx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prn</a:t>
                      </a: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424394724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Appropriate Fluid </a:t>
                      </a:r>
                      <a:r>
                        <a:rPr lang="en-US" sz="1000" u="none" strike="noStrike" dirty="0" err="1">
                          <a:effectLst/>
                        </a:rPr>
                        <a:t>Resus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03970121"/>
                  </a:ext>
                </a:extLst>
              </a:tr>
              <a:tr h="244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196597765"/>
                  </a:ext>
                </a:extLst>
              </a:tr>
              <a:tr h="1929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Splinting and other moderate wounds not </a:t>
                      </a:r>
                      <a:r>
                        <a:rPr lang="en-US" sz="1000" u="none" strike="noStrike" dirty="0" err="1">
                          <a:effectLst/>
                        </a:rPr>
                        <a:t>tx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059916813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395054750"/>
                  </a:ext>
                </a:extLst>
              </a:tr>
              <a:tr h="30742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H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Head Injury:  Elevate head of litter ~30degrees, ETCO2 35-40;  with </a:t>
                      </a:r>
                      <a:r>
                        <a:rPr lang="en-US" sz="1000" u="none" strike="noStrike" dirty="0" err="1">
                          <a:effectLst/>
                        </a:rPr>
                        <a:t>sx</a:t>
                      </a:r>
                      <a:r>
                        <a:rPr lang="en-US" sz="1000" u="none" strike="noStrike" dirty="0">
                          <a:effectLst/>
                        </a:rPr>
                        <a:t> (i.e., seizure-ETCO2 30-35 for 20min or </a:t>
                      </a:r>
                      <a:r>
                        <a:rPr lang="en-US" sz="1000" u="none" strike="noStrike" dirty="0" err="1">
                          <a:effectLst/>
                        </a:rPr>
                        <a:t>sx</a:t>
                      </a:r>
                      <a:r>
                        <a:rPr lang="en-US" sz="1000" u="none" strike="noStrike" dirty="0">
                          <a:effectLst/>
                        </a:rPr>
                        <a:t> improve; then 20 min within norm limits.  Must give 20 min norm limits after period of 30-35 ETCO2 to prevent further harm.)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083137434"/>
                  </a:ext>
                </a:extLst>
              </a:tr>
              <a:tr h="3473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Head: Consider 250ml slow bolus 3% </a:t>
                      </a:r>
                      <a:r>
                        <a:rPr lang="en-US" sz="1000" u="none" strike="noStrike" dirty="0" err="1">
                          <a:effectLst/>
                        </a:rPr>
                        <a:t>NaCL</a:t>
                      </a:r>
                      <a:r>
                        <a:rPr lang="en-US" sz="1000" u="none" strike="noStrike" dirty="0">
                          <a:effectLst/>
                        </a:rPr>
                        <a:t> (after </a:t>
                      </a:r>
                      <a:r>
                        <a:rPr lang="en-US" sz="1000" u="none" strike="noStrike" dirty="0" err="1">
                          <a:effectLst/>
                        </a:rPr>
                        <a:t>resus</a:t>
                      </a:r>
                      <a:r>
                        <a:rPr lang="en-US" sz="1000" u="none" strike="noStrike" dirty="0">
                          <a:effectLst/>
                        </a:rPr>
                        <a:t>., during maintenance period).  Attempt to avoid more than 500ml without labs or teleconsult.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719975151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Aggressive hypothermia mx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1883334908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Reassess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2076975104"/>
                  </a:ext>
                </a:extLst>
              </a:tr>
              <a:tr h="110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9-line status &amp; MIST update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98" marR="3798" marT="3798" marB="18232" anchor="b"/>
                </a:tc>
                <a:extLst>
                  <a:ext uri="{0D108BD9-81ED-4DB2-BD59-A6C34878D82A}">
                    <a16:rowId xmlns:a16="http://schemas.microsoft.com/office/drawing/2014/main" val="3293271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36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B703A0-0E02-049C-C9D9-90EAB8AF04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0259989"/>
              </p:ext>
            </p:extLst>
          </p:nvPr>
        </p:nvGraphicFramePr>
        <p:xfrm>
          <a:off x="0" y="0"/>
          <a:ext cx="3608127" cy="662163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4215">
                  <a:extLst>
                    <a:ext uri="{9D8B030D-6E8A-4147-A177-3AD203B41FA5}">
                      <a16:colId xmlns:a16="http://schemas.microsoft.com/office/drawing/2014/main" val="584084801"/>
                    </a:ext>
                  </a:extLst>
                </a:gridCol>
                <a:gridCol w="2653912">
                  <a:extLst>
                    <a:ext uri="{9D8B030D-6E8A-4147-A177-3AD203B41FA5}">
                      <a16:colId xmlns:a16="http://schemas.microsoft.com/office/drawing/2014/main" val="3789920789"/>
                    </a:ext>
                  </a:extLst>
                </a:gridCol>
              </a:tblGrid>
              <a:tr h="3303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Reassessment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080957"/>
                  </a:ext>
                </a:extLst>
              </a:tr>
              <a:tr h="5908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1" u="sng" strike="noStrike" dirty="0">
                          <a:effectLst/>
                        </a:rPr>
                        <a:t>After every movement, gross manipulation, major intervention, or VS check</a:t>
                      </a:r>
                      <a:endParaRPr lang="en-US" sz="14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36744"/>
                  </a:ext>
                </a:extLst>
              </a:tr>
              <a:tr h="330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LOC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LOC/A&amp;O mentation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21072359"/>
                  </a:ext>
                </a:extLst>
              </a:tr>
              <a:tr h="3303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err="1">
                          <a:effectLst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</a:rPr>
                        <a:t> in place, working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363296802"/>
                  </a:ext>
                </a:extLst>
              </a:tr>
              <a:tr h="33033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Placement check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10955998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Tx in place, working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68081906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DOPE prn (any adjunt)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842520823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Suction prn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31802988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*not breathing/check pulses</a:t>
                      </a:r>
                      <a:endParaRPr lang="en-US" sz="11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61329108"/>
                  </a:ext>
                </a:extLst>
              </a:tr>
              <a:tr h="578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Inspect breathing, cx movement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366542513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Tx in place, working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107010378"/>
                  </a:ext>
                </a:extLst>
              </a:tr>
              <a:tr h="33033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Carotid &amp; Radial Pulses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757424176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dirty="0" err="1">
                          <a:effectLst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</a:rPr>
                        <a:t> in place, working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250267287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dirty="0">
                          <a:effectLst/>
                        </a:rPr>
                        <a:t>Drugs: </a:t>
                      </a:r>
                      <a:r>
                        <a:rPr lang="en-US" sz="1100" u="none" strike="noStrike" dirty="0" err="1">
                          <a:effectLst/>
                        </a:rPr>
                        <a:t>Maint</a:t>
                      </a:r>
                      <a:r>
                        <a:rPr lang="en-US" sz="1100" u="none" strike="noStrike" dirty="0">
                          <a:effectLst/>
                        </a:rPr>
                        <a:t>. or need?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11956749"/>
                  </a:ext>
                </a:extLst>
              </a:tr>
              <a:tr h="3303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VS prn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49983865"/>
                  </a:ext>
                </a:extLst>
              </a:tr>
              <a:tr h="578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Fix Hypothermia (always needs it!)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464310402"/>
                  </a:ext>
                </a:extLst>
              </a:tr>
              <a:tr h="578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Head Injury: s/s and/or </a:t>
                      </a:r>
                      <a:r>
                        <a:rPr lang="en-US" sz="1100" u="none" strike="noStrike" dirty="0" err="1">
                          <a:effectLst/>
                        </a:rPr>
                        <a:t>tx</a:t>
                      </a:r>
                      <a:r>
                        <a:rPr lang="en-US" sz="1100" u="none" strike="noStrike" dirty="0">
                          <a:effectLst/>
                        </a:rPr>
                        <a:t> cont.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57503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17A2EA3-61EB-9B9A-3B5D-137CD957E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109154"/>
              </p:ext>
            </p:extLst>
          </p:nvPr>
        </p:nvGraphicFramePr>
        <p:xfrm>
          <a:off x="5366979" y="0"/>
          <a:ext cx="5773005" cy="68579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73005">
                  <a:extLst>
                    <a:ext uri="{9D8B030D-6E8A-4147-A177-3AD203B41FA5}">
                      <a16:colId xmlns:a16="http://schemas.microsoft.com/office/drawing/2014/main" val="619558120"/>
                    </a:ext>
                  </a:extLst>
                </a:gridCol>
              </a:tblGrid>
              <a:tr h="3978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Simple EVAC/Detailed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04780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Reassess and fix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81086714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2nd IV/IO access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4264948140"/>
                  </a:ext>
                </a:extLst>
              </a:tr>
              <a:tr h="392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Resus. status and continued need or maintenance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614694250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HEENT exam, tx, &amp; improve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3633248971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Cx/IAPP exam, tx, &amp; improve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1252206662"/>
                  </a:ext>
                </a:extLst>
              </a:tr>
              <a:tr h="374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Abd/IAPP exam, tx, &amp; improve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1623885081"/>
                  </a:ext>
                </a:extLst>
              </a:tr>
              <a:tr h="374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Pelvis/GU exam, tx, &amp; improve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2728088668"/>
                  </a:ext>
                </a:extLst>
              </a:tr>
              <a:tr h="374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MS &amp; NV exam, tx, &amp; improve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1975600902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Reassess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1696341305"/>
                  </a:ext>
                </a:extLst>
              </a:tr>
              <a:tr h="545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Ins &amp; Outs (DECM) needs and mx (COCA) (resus vs maint vs hypertonic need)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81254243"/>
                  </a:ext>
                </a:extLst>
              </a:tr>
              <a:tr h="374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Foley/or urine collection &amp; NG/able to drink prn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2424863557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Adult diaper prn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2648504898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Reassess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3167447154"/>
                  </a:ext>
                </a:extLst>
              </a:tr>
              <a:tr h="374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Document mx and teleconsult prep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2931014741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EVAC status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755813354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Teleconsult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890795679"/>
                  </a:ext>
                </a:extLst>
              </a:tr>
              <a:tr h="535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 err="1">
                          <a:effectLst/>
                        </a:rPr>
                        <a:t>Tx</a:t>
                      </a:r>
                      <a:r>
                        <a:rPr lang="en-US" sz="1000" u="none" strike="noStrike" dirty="0">
                          <a:effectLst/>
                        </a:rPr>
                        <a:t>, nursing, mx plan and guard roster with medical wake-up criteria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2902570845"/>
                  </a:ext>
                </a:extLst>
              </a:tr>
              <a:tr h="3115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Reassess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41776" anchor="b"/>
                </a:tc>
                <a:extLst>
                  <a:ext uri="{0D108BD9-81ED-4DB2-BD59-A6C34878D82A}">
                    <a16:rowId xmlns:a16="http://schemas.microsoft.com/office/drawing/2014/main" val="624387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37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Hoover</dc:creator>
  <cp:lastModifiedBy>C Hoover</cp:lastModifiedBy>
  <cp:revision>4</cp:revision>
  <dcterms:created xsi:type="dcterms:W3CDTF">2023-02-13T20:25:34Z</dcterms:created>
  <dcterms:modified xsi:type="dcterms:W3CDTF">2024-08-23T18:21:58Z</dcterms:modified>
</cp:coreProperties>
</file>