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75B62-C5A1-0492-30FE-BFE906B5BF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C6388D-85DE-6932-5E39-1DCF65E9E6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7693B-9C64-AC2A-D5C2-574CEED72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2C469-D51E-984A-B88A-74E40EC1D06E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7910EA-E377-E3D0-7718-6431B3EC2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F1C490-4783-CFF7-094B-BD665A7D8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55CB3-271F-1D4A-922C-B1283430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042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BCDC3-3A15-189A-5242-07E813C14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9849A3-6FB5-B23B-B3C4-9FFAC8AC29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17DAE5-90A7-F0BE-C027-86A2F2673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2C469-D51E-984A-B88A-74E40EC1D06E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2E6475-FFAB-65BD-66E9-B50EB2B5A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B33AC5-9E8E-FF52-2046-72A2C28D3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55CB3-271F-1D4A-922C-B1283430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54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C9D6E4-AA18-1E9C-D331-6DC1F20E95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E67EEC-D2B9-B781-F789-B6F4A0D8CA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9E759F-B428-A2FB-F3D1-928880EA2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2C469-D51E-984A-B88A-74E40EC1D06E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0E3A0C-005A-D15F-3ED2-244116960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BB7092-D2AA-76B9-0A27-6A55E13D9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55CB3-271F-1D4A-922C-B1283430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223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7B7B2-9F2D-5B39-FB40-67999A236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11222-C444-51B7-BACE-F113F8F77B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26368D-E2B8-57F7-038A-F953ACCE4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2C469-D51E-984A-B88A-74E40EC1D06E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9E17F5-B96D-38DE-8F65-287D68B308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F7A9D9-0548-09FF-678A-43108366C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55CB3-271F-1D4A-922C-B1283430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992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DEF49-C476-EBCD-B41A-995249057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CA87A7-1809-6A06-6987-E18F8D14F0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DF8CD-09DF-2040-AE62-107920800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2C469-D51E-984A-B88A-74E40EC1D06E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9223A-B879-9EC9-2DA5-B5877322E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D78964-52A5-54C7-20D1-41F4E3D8A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55CB3-271F-1D4A-922C-B1283430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84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0F572-B0B8-9FB7-50C1-5F6020820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613E45-5CFF-23BB-AF70-00539DEBDB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136DD3-4B90-8040-3A21-4AF729C740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84E92C-8957-502B-6C6C-9F5341397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2C469-D51E-984A-B88A-74E40EC1D06E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1BFC0A-DE94-B99A-E513-3EFAD3EEA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2C3C7C-EEC3-176B-69E3-102CCD6B6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55CB3-271F-1D4A-922C-B1283430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356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80265-8B52-31CA-5472-752C3F5D2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CE815D-050D-3A61-01DE-E62101363A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A71748-3C0B-0C90-A9B9-D2194CCAC3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F113F8-4893-A3DA-DDD3-410631E3DB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372CBC-9FD9-5E73-874B-87176D155C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F7C508-9230-70DD-C056-2A3792595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2C469-D51E-984A-B88A-74E40EC1D06E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703291-9274-2016-AAD0-807390C7A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D932CF-A2BF-B625-703C-D085190B6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55CB3-271F-1D4A-922C-B1283430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881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6BFFD-04D4-9B85-4BF0-5BCF5EC30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8B4A1A-3DDA-CD54-FC54-33FD7D2B2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2C469-D51E-984A-B88A-74E40EC1D06E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4E11B1-173D-1EAB-F10C-EADD8BCA5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4221EF-E185-E41A-2063-2843E368F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55CB3-271F-1D4A-922C-B1283430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595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5D3286-7145-907D-868E-22848A765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2C469-D51E-984A-B88A-74E40EC1D06E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A71A3-7C64-652A-12EC-B64ADE62A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87CF60-1925-AE26-CE0C-9B3233774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55CB3-271F-1D4A-922C-B1283430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756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1A7FB-C4EE-4BCE-A3FB-589203CA9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72815-DFAA-B3D8-8D2E-36DFBD9524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C9FDCA-121E-6C32-094C-2D3C938F0D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00AC57-6332-A52C-C84D-4B92B5957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2C469-D51E-984A-B88A-74E40EC1D06E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BA4C65-2F1B-6785-37A4-2BDDBE750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5CBC8C-7C8F-73FE-186D-0AF93ACA9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55CB3-271F-1D4A-922C-B1283430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97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E1C4B-1479-2122-A18B-98543725F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585317-C0D9-F79C-3C42-E509BA14CA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0CAAFD-77F0-F03B-B018-3ED2D1EF7F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436BDC-BD12-92A4-4878-1FECD9EB5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2C469-D51E-984A-B88A-74E40EC1D06E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35837C-3B25-1D6C-12AE-8A6EA62CA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3BACDD-1791-A2BC-A431-5AAA629F7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55CB3-271F-1D4A-922C-B1283430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153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AF04A22-4384-E5CF-8A20-F917D66FA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ED22AA-07A5-1568-96FF-B89EBFD790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4331F0-3B4F-A927-6614-C3E5BACA2A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2C469-D51E-984A-B88A-74E40EC1D06E}" type="datetimeFigureOut">
              <a:rPr lang="en-US" smtClean="0"/>
              <a:t>8/23/2024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5C5E4-C248-3D79-228F-90857B55B3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6991F-91E4-9376-B27D-CE68C744BE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55CB3-271F-1D4A-922C-B128343027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459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2A4BE2C-0A73-A3C0-89C3-B8F187255C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81193933"/>
              </p:ext>
            </p:extLst>
          </p:nvPr>
        </p:nvGraphicFramePr>
        <p:xfrm>
          <a:off x="0" y="-8530"/>
          <a:ext cx="5597807" cy="6847180"/>
        </p:xfrm>
        <a:graphic>
          <a:graphicData uri="http://schemas.openxmlformats.org/drawingml/2006/table">
            <a:tbl>
              <a:tblPr bandCol="1">
                <a:tableStyleId>{5940675A-B579-460E-94D1-54222C63F5DA}</a:tableStyleId>
              </a:tblPr>
              <a:tblGrid>
                <a:gridCol w="144987">
                  <a:extLst>
                    <a:ext uri="{9D8B030D-6E8A-4147-A177-3AD203B41FA5}">
                      <a16:colId xmlns:a16="http://schemas.microsoft.com/office/drawing/2014/main" val="4234615249"/>
                    </a:ext>
                  </a:extLst>
                </a:gridCol>
                <a:gridCol w="5452820">
                  <a:extLst>
                    <a:ext uri="{9D8B030D-6E8A-4147-A177-3AD203B41FA5}">
                      <a16:colId xmlns:a16="http://schemas.microsoft.com/office/drawing/2014/main" val="3823098380"/>
                    </a:ext>
                  </a:extLst>
                </a:gridCol>
              </a:tblGrid>
              <a:tr h="174225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Initial/CUF MARCH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1" marR="4231" marT="4231" marB="20307" anchor="b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9669101"/>
                  </a:ext>
                </a:extLst>
              </a:tr>
              <a:tr h="174225">
                <a:tc rowSpan="4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1" marR="4231" marT="4231" marB="20307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Secure?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1" marR="4231" marT="4231" marB="20307" anchor="b"/>
                </a:tc>
                <a:extLst>
                  <a:ext uri="{0D108BD9-81ED-4DB2-BD59-A6C34878D82A}">
                    <a16:rowId xmlns:a16="http://schemas.microsoft.com/office/drawing/2014/main" val="2360820460"/>
                  </a:ext>
                </a:extLst>
              </a:tr>
              <a:tr h="1742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MOI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1" marR="4231" marT="4231" marB="20307" anchor="b"/>
                </a:tc>
                <a:extLst>
                  <a:ext uri="{0D108BD9-81ED-4DB2-BD59-A6C34878D82A}">
                    <a16:rowId xmlns:a16="http://schemas.microsoft.com/office/drawing/2014/main" val="422482165"/>
                  </a:ext>
                </a:extLst>
              </a:tr>
              <a:tr h="1742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#Pts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1" marR="4231" marT="4231" marB="20307" anchor="b"/>
                </a:tc>
                <a:extLst>
                  <a:ext uri="{0D108BD9-81ED-4DB2-BD59-A6C34878D82A}">
                    <a16:rowId xmlns:a16="http://schemas.microsoft.com/office/drawing/2014/main" val="299012204"/>
                  </a:ext>
                </a:extLst>
              </a:tr>
              <a:tr h="1742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Time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1" marR="4231" marT="4231" marB="20307" anchor="b"/>
                </a:tc>
                <a:extLst>
                  <a:ext uri="{0D108BD9-81ED-4DB2-BD59-A6C34878D82A}">
                    <a16:rowId xmlns:a16="http://schemas.microsoft.com/office/drawing/2014/main" val="1263743442"/>
                  </a:ext>
                </a:extLst>
              </a:tr>
              <a:tr h="174225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1" marR="4231" marT="4231" marB="20307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Direct Pressure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1" marR="4231" marT="4231" marB="20307" anchor="b"/>
                </a:tc>
                <a:extLst>
                  <a:ext uri="{0D108BD9-81ED-4DB2-BD59-A6C34878D82A}">
                    <a16:rowId xmlns:a16="http://schemas.microsoft.com/office/drawing/2014/main" val="2361943243"/>
                  </a:ext>
                </a:extLst>
              </a:tr>
              <a:tr h="1742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Apply/Direct </a:t>
                      </a:r>
                      <a:r>
                        <a:rPr lang="en-US" sz="1000" u="none" strike="noStrike" dirty="0" err="1">
                          <a:effectLst/>
                        </a:rPr>
                        <a:t>Tourn</a:t>
                      </a:r>
                      <a:r>
                        <a:rPr lang="en-US" sz="1000" u="none" strike="noStrike" dirty="0">
                          <a:effectLst/>
                        </a:rPr>
                        <a:t>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1" marR="4231" marT="4231" marB="20307" anchor="b"/>
                </a:tc>
                <a:extLst>
                  <a:ext uri="{0D108BD9-81ED-4DB2-BD59-A6C34878D82A}">
                    <a16:rowId xmlns:a16="http://schemas.microsoft.com/office/drawing/2014/main" val="6741216"/>
                  </a:ext>
                </a:extLst>
              </a:tr>
              <a:tr h="1742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Bleeding Check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1" marR="4231" marT="4231" marB="20307" anchor="b"/>
                </a:tc>
                <a:extLst>
                  <a:ext uri="{0D108BD9-81ED-4DB2-BD59-A6C34878D82A}">
                    <a16:rowId xmlns:a16="http://schemas.microsoft.com/office/drawing/2014/main" val="3027557200"/>
                  </a:ext>
                </a:extLst>
              </a:tr>
              <a:tr h="32035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Remember to talk and work. Talk to </a:t>
                      </a:r>
                      <a:r>
                        <a:rPr lang="en-US" sz="1000" u="none" strike="noStrike" dirty="0" err="1">
                          <a:effectLst/>
                        </a:rPr>
                        <a:t>pt</a:t>
                      </a:r>
                      <a:r>
                        <a:rPr lang="en-US" sz="1000" u="none" strike="noStrike" dirty="0">
                          <a:effectLst/>
                        </a:rPr>
                        <a:t>, have them help if able, ID other inj., mentation and gen impression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1" marR="4231" marT="4231" marB="20307" anchor="b"/>
                </a:tc>
                <a:extLst>
                  <a:ext uri="{0D108BD9-81ED-4DB2-BD59-A6C34878D82A}">
                    <a16:rowId xmlns:a16="http://schemas.microsoft.com/office/drawing/2014/main" val="603987849"/>
                  </a:ext>
                </a:extLst>
              </a:tr>
              <a:tr h="174225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A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1" marR="4231" marT="4231" marB="20307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Open Airway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1" marR="4231" marT="4231" marB="20307" anchor="b"/>
                </a:tc>
                <a:extLst>
                  <a:ext uri="{0D108BD9-81ED-4DB2-BD59-A6C34878D82A}">
                    <a16:rowId xmlns:a16="http://schemas.microsoft.com/office/drawing/2014/main" val="1567094947"/>
                  </a:ext>
                </a:extLst>
              </a:tr>
              <a:tr h="1742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Clear Airway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1" marR="4231" marT="4231" marB="20307" anchor="b"/>
                </a:tc>
                <a:extLst>
                  <a:ext uri="{0D108BD9-81ED-4DB2-BD59-A6C34878D82A}">
                    <a16:rowId xmlns:a16="http://schemas.microsoft.com/office/drawing/2014/main" val="4036380148"/>
                  </a:ext>
                </a:extLst>
              </a:tr>
              <a:tr h="1742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Position &amp; Assess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1" marR="4231" marT="4231" marB="20307" anchor="b"/>
                </a:tc>
                <a:extLst>
                  <a:ext uri="{0D108BD9-81ED-4DB2-BD59-A6C34878D82A}">
                    <a16:rowId xmlns:a16="http://schemas.microsoft.com/office/drawing/2014/main" val="116450758"/>
                  </a:ext>
                </a:extLst>
              </a:tr>
              <a:tr h="1742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Adjunct if needed; Reassess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1" marR="4231" marT="4231" marB="20307" anchor="b"/>
                </a:tc>
                <a:extLst>
                  <a:ext uri="{0D108BD9-81ED-4DB2-BD59-A6C34878D82A}">
                    <a16:rowId xmlns:a16="http://schemas.microsoft.com/office/drawing/2014/main" val="2890821752"/>
                  </a:ext>
                </a:extLst>
              </a:tr>
              <a:tr h="23805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Consider </a:t>
                      </a:r>
                      <a:r>
                        <a:rPr lang="en-US" sz="1000" u="none" strike="noStrike" dirty="0" err="1">
                          <a:effectLst/>
                        </a:rPr>
                        <a:t>Cric</a:t>
                      </a:r>
                      <a:r>
                        <a:rPr lang="en-US" sz="1000" u="none" strike="noStrike" dirty="0">
                          <a:effectLst/>
                        </a:rPr>
                        <a:t> if compromise (i.e., Facial/Neck Burns or ~ =/&gt;40%BSA, </a:t>
                      </a:r>
                      <a:r>
                        <a:rPr lang="en-US" sz="1000" u="none" strike="noStrike" dirty="0" err="1">
                          <a:effectLst/>
                        </a:rPr>
                        <a:t>maxofacial</a:t>
                      </a:r>
                      <a:r>
                        <a:rPr lang="en-US" sz="1000" u="none" strike="noStrike" dirty="0">
                          <a:effectLst/>
                        </a:rPr>
                        <a:t> trauma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1" marR="4231" marT="4231" marB="20307" anchor="b"/>
                </a:tc>
                <a:extLst>
                  <a:ext uri="{0D108BD9-81ED-4DB2-BD59-A6C34878D82A}">
                    <a16:rowId xmlns:a16="http://schemas.microsoft.com/office/drawing/2014/main" val="3894649689"/>
                  </a:ext>
                </a:extLst>
              </a:tr>
              <a:tr h="174225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R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1" marR="4231" marT="4231" marB="20307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Assess </a:t>
                      </a:r>
                      <a:r>
                        <a:rPr lang="en-US" sz="1000" u="none" strike="noStrike" dirty="0" err="1">
                          <a:effectLst/>
                        </a:rPr>
                        <a:t>Resp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1" marR="4231" marT="4231" marB="20307" anchor="b"/>
                </a:tc>
                <a:extLst>
                  <a:ext uri="{0D108BD9-81ED-4DB2-BD59-A6C34878D82A}">
                    <a16:rowId xmlns:a16="http://schemas.microsoft.com/office/drawing/2014/main" val="2161177780"/>
                  </a:ext>
                </a:extLst>
              </a:tr>
              <a:tr h="1742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Expose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1" marR="4231" marT="4231" marB="20307" anchor="b"/>
                </a:tc>
                <a:extLst>
                  <a:ext uri="{0D108BD9-81ED-4DB2-BD59-A6C34878D82A}">
                    <a16:rowId xmlns:a16="http://schemas.microsoft.com/office/drawing/2014/main" val="1115926150"/>
                  </a:ext>
                </a:extLst>
              </a:tr>
              <a:tr h="1830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Inspect (Chin to genitals, armpit to armpit)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1" marR="4231" marT="4231" marB="20307" anchor="b"/>
                </a:tc>
                <a:extLst>
                  <a:ext uri="{0D108BD9-81ED-4DB2-BD59-A6C34878D82A}">
                    <a16:rowId xmlns:a16="http://schemas.microsoft.com/office/drawing/2014/main" val="2195217765"/>
                  </a:ext>
                </a:extLst>
              </a:tr>
              <a:tr h="1830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Occlude Chin to umbilicus all the way around barrel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1" marR="4231" marT="4231" marB="20307" anchor="b"/>
                </a:tc>
                <a:extLst>
                  <a:ext uri="{0D108BD9-81ED-4DB2-BD59-A6C34878D82A}">
                    <a16:rowId xmlns:a16="http://schemas.microsoft.com/office/drawing/2014/main" val="2524201385"/>
                  </a:ext>
                </a:extLst>
              </a:tr>
              <a:tr h="1742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ND prn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1" marR="4231" marT="4231" marB="20307" anchor="b"/>
                </a:tc>
                <a:extLst>
                  <a:ext uri="{0D108BD9-81ED-4DB2-BD59-A6C34878D82A}">
                    <a16:rowId xmlns:a16="http://schemas.microsoft.com/office/drawing/2014/main" val="4055027801"/>
                  </a:ext>
                </a:extLst>
              </a:tr>
              <a:tr h="1742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Reassess cx &amp; </a:t>
                      </a:r>
                      <a:r>
                        <a:rPr lang="en-US" sz="1000" u="none" strike="noStrike" dirty="0" err="1">
                          <a:effectLst/>
                        </a:rPr>
                        <a:t>resp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1" marR="4231" marT="4231" marB="20307" anchor="b"/>
                </a:tc>
                <a:extLst>
                  <a:ext uri="{0D108BD9-81ED-4DB2-BD59-A6C34878D82A}">
                    <a16:rowId xmlns:a16="http://schemas.microsoft.com/office/drawing/2014/main" val="1779841332"/>
                  </a:ext>
                </a:extLst>
              </a:tr>
              <a:tr h="174225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C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1" marR="4231" marT="4231" marB="20307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Carotid and Radial pulses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1" marR="4231" marT="4231" marB="20307" anchor="b"/>
                </a:tc>
                <a:extLst>
                  <a:ext uri="{0D108BD9-81ED-4DB2-BD59-A6C34878D82A}">
                    <a16:rowId xmlns:a16="http://schemas.microsoft.com/office/drawing/2014/main" val="555906263"/>
                  </a:ext>
                </a:extLst>
              </a:tr>
              <a:tr h="2615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Direct Pressure confirmed transition to pressure dressing or </a:t>
                      </a:r>
                      <a:r>
                        <a:rPr lang="en-US" sz="1000" u="none" strike="noStrike" dirty="0" err="1">
                          <a:effectLst/>
                        </a:rPr>
                        <a:t>tourn</a:t>
                      </a:r>
                      <a:r>
                        <a:rPr lang="en-US" sz="1000" u="none" strike="noStrike" dirty="0">
                          <a:effectLst/>
                        </a:rPr>
                        <a:t>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1" marR="4231" marT="4231" marB="20307" anchor="b"/>
                </a:tc>
                <a:extLst>
                  <a:ext uri="{0D108BD9-81ED-4DB2-BD59-A6C34878D82A}">
                    <a16:rowId xmlns:a16="http://schemas.microsoft.com/office/drawing/2014/main" val="1323260459"/>
                  </a:ext>
                </a:extLst>
              </a:tr>
              <a:tr h="2615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Consider emergent pain control (oral, IM, junkie stick) (as permits)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1" marR="4231" marT="4231" marB="20307" anchor="b"/>
                </a:tc>
                <a:extLst>
                  <a:ext uri="{0D108BD9-81ED-4DB2-BD59-A6C34878D82A}">
                    <a16:rowId xmlns:a16="http://schemas.microsoft.com/office/drawing/2014/main" val="1585384555"/>
                  </a:ext>
                </a:extLst>
              </a:tr>
              <a:tr h="1742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Pelvis and femur splint prn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1" marR="4231" marT="4231" marB="20307" anchor="b"/>
                </a:tc>
                <a:extLst>
                  <a:ext uri="{0D108BD9-81ED-4DB2-BD59-A6C34878D82A}">
                    <a16:rowId xmlns:a16="http://schemas.microsoft.com/office/drawing/2014/main" val="3601630012"/>
                  </a:ext>
                </a:extLst>
              </a:tr>
              <a:tr h="4196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Consider other serious bleeding/wounds or open/long bone </a:t>
                      </a:r>
                      <a:r>
                        <a:rPr lang="en-US" sz="1000" u="none" strike="noStrike" dirty="0" err="1">
                          <a:effectLst/>
                        </a:rPr>
                        <a:t>fx</a:t>
                      </a:r>
                      <a:r>
                        <a:rPr lang="en-US" sz="1000" u="none" strike="noStrike" dirty="0">
                          <a:effectLst/>
                        </a:rPr>
                        <a:t>/joint deformity </a:t>
                      </a:r>
                      <a:r>
                        <a:rPr lang="en-US" sz="1000" u="none" strike="noStrike" dirty="0" err="1">
                          <a:effectLst/>
                        </a:rPr>
                        <a:t>tx</a:t>
                      </a:r>
                      <a:r>
                        <a:rPr lang="en-US" sz="1000" u="none" strike="noStrike" dirty="0">
                          <a:effectLst/>
                        </a:rPr>
                        <a:t> prior to movement(as permits)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1" marR="4231" marT="4231" marB="20307" anchor="b"/>
                </a:tc>
                <a:extLst>
                  <a:ext uri="{0D108BD9-81ED-4DB2-BD59-A6C34878D82A}">
                    <a16:rowId xmlns:a16="http://schemas.microsoft.com/office/drawing/2014/main" val="101683001"/>
                  </a:ext>
                </a:extLst>
              </a:tr>
              <a:tr h="183022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H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1" marR="4231" marT="4231" marB="20307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Pelvis and sternum stability confirmed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1" marR="4231" marT="4231" marB="20307" anchor="b"/>
                </a:tc>
                <a:extLst>
                  <a:ext uri="{0D108BD9-81ED-4DB2-BD59-A6C34878D82A}">
                    <a16:rowId xmlns:a16="http://schemas.microsoft.com/office/drawing/2014/main" val="3615931997"/>
                  </a:ext>
                </a:extLst>
              </a:tr>
              <a:tr h="1742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Log roll prn/back side check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1" marR="4231" marT="4231" marB="20307" anchor="b"/>
                </a:tc>
                <a:extLst>
                  <a:ext uri="{0D108BD9-81ED-4DB2-BD59-A6C34878D82A}">
                    <a16:rowId xmlns:a16="http://schemas.microsoft.com/office/drawing/2014/main" val="1503824081"/>
                  </a:ext>
                </a:extLst>
              </a:tr>
              <a:tr h="2615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Hair to anus, armpit to armpit (pay attention to detail)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1" marR="4231" marT="4231" marB="20307" anchor="b"/>
                </a:tc>
                <a:extLst>
                  <a:ext uri="{0D108BD9-81ED-4DB2-BD59-A6C34878D82A}">
                    <a16:rowId xmlns:a16="http://schemas.microsoft.com/office/drawing/2014/main" val="3136183744"/>
                  </a:ext>
                </a:extLst>
              </a:tr>
              <a:tr h="1742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Litter and blanket in position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1" marR="4231" marT="4231" marB="20307" anchor="b"/>
                </a:tc>
                <a:extLst>
                  <a:ext uri="{0D108BD9-81ED-4DB2-BD59-A6C34878D82A}">
                    <a16:rowId xmlns:a16="http://schemas.microsoft.com/office/drawing/2014/main" val="1241167260"/>
                  </a:ext>
                </a:extLst>
              </a:tr>
              <a:tr h="1830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Log roll back onto blanket and litter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1" marR="4231" marT="4231" marB="20307" anchor="b"/>
                </a:tc>
                <a:extLst>
                  <a:ext uri="{0D108BD9-81ED-4DB2-BD59-A6C34878D82A}">
                    <a16:rowId xmlns:a16="http://schemas.microsoft.com/office/drawing/2014/main" val="1554757129"/>
                  </a:ext>
                </a:extLst>
              </a:tr>
              <a:tr h="1742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sng" strike="noStrike" dirty="0">
                          <a:effectLst/>
                        </a:rPr>
                        <a:t>Reassess</a:t>
                      </a:r>
                      <a:endParaRPr lang="en-US" sz="1000" b="1" i="1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1" marR="4231" marT="4231" marB="20307" anchor="b"/>
                </a:tc>
                <a:extLst>
                  <a:ext uri="{0D108BD9-81ED-4DB2-BD59-A6C34878D82A}">
                    <a16:rowId xmlns:a16="http://schemas.microsoft.com/office/drawing/2014/main" val="3601953293"/>
                  </a:ext>
                </a:extLst>
              </a:tr>
              <a:tr h="1830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Pt fully covered (like a burrito)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1" marR="4231" marT="4231" marB="20307" anchor="b"/>
                </a:tc>
                <a:extLst>
                  <a:ext uri="{0D108BD9-81ED-4DB2-BD59-A6C34878D82A}">
                    <a16:rowId xmlns:a16="http://schemas.microsoft.com/office/drawing/2014/main" val="2913061302"/>
                  </a:ext>
                </a:extLst>
              </a:tr>
              <a:tr h="261587">
                <a:tc rowSpan="2">
                  <a:txBody>
                    <a:bodyPr/>
                    <a:lstStyle/>
                    <a:p>
                      <a:pPr algn="ctr" fontAlgn="ctr"/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1" marR="4231" marT="4231" marB="20307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Begin Movement/Extraction/Secondary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1" marR="4231" marT="4231" marB="20307" anchor="b"/>
                </a:tc>
                <a:extLst>
                  <a:ext uri="{0D108BD9-81ED-4DB2-BD59-A6C34878D82A}">
                    <a16:rowId xmlns:a16="http://schemas.microsoft.com/office/drawing/2014/main" val="3293309829"/>
                  </a:ext>
                </a:extLst>
              </a:tr>
              <a:tr h="1830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9 Line, MIST, Resupply request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231" marR="4231" marT="4231" marB="20307" anchor="b"/>
                </a:tc>
                <a:extLst>
                  <a:ext uri="{0D108BD9-81ED-4DB2-BD59-A6C34878D82A}">
                    <a16:rowId xmlns:a16="http://schemas.microsoft.com/office/drawing/2014/main" val="933626427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1C6EF9C1-3C15-74B9-E58A-91123605B4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72195409"/>
              </p:ext>
            </p:extLst>
          </p:nvPr>
        </p:nvGraphicFramePr>
        <p:xfrm>
          <a:off x="5597807" y="-8530"/>
          <a:ext cx="6594193" cy="6628797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42790">
                  <a:extLst>
                    <a:ext uri="{9D8B030D-6E8A-4147-A177-3AD203B41FA5}">
                      <a16:colId xmlns:a16="http://schemas.microsoft.com/office/drawing/2014/main" val="128568642"/>
                    </a:ext>
                  </a:extLst>
                </a:gridCol>
                <a:gridCol w="6451403">
                  <a:extLst>
                    <a:ext uri="{9D8B030D-6E8A-4147-A177-3AD203B41FA5}">
                      <a16:colId xmlns:a16="http://schemas.microsoft.com/office/drawing/2014/main" val="1231523917"/>
                    </a:ext>
                  </a:extLst>
                </a:gridCol>
              </a:tblGrid>
              <a:tr h="110111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solidFill>
                            <a:schemeClr val="bg1"/>
                          </a:solidFill>
                          <a:effectLst/>
                        </a:rPr>
                        <a:t>Secondary/TFC</a:t>
                      </a:r>
                      <a:endParaRPr lang="en-US" sz="1000" b="0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8" marR="3798" marT="3798" marB="18232" anchor="b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5402666"/>
                  </a:ext>
                </a:extLst>
              </a:tr>
              <a:tr h="110111">
                <a:tc rowSpan="3">
                  <a:txBody>
                    <a:bodyPr/>
                    <a:lstStyle/>
                    <a:p>
                      <a:pPr algn="ctr" fontAlgn="b"/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8" marR="3798" marT="3798" marB="18232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Secure?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8" marR="3798" marT="3798" marB="18232" anchor="b"/>
                </a:tc>
                <a:extLst>
                  <a:ext uri="{0D108BD9-81ED-4DB2-BD59-A6C34878D82A}">
                    <a16:rowId xmlns:a16="http://schemas.microsoft.com/office/drawing/2014/main" val="799360451"/>
                  </a:ext>
                </a:extLst>
              </a:tr>
              <a:tr h="110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Time Hack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8" marR="3798" marT="3798" marB="18232" anchor="b"/>
                </a:tc>
                <a:extLst>
                  <a:ext uri="{0D108BD9-81ED-4DB2-BD59-A6C34878D82A}">
                    <a16:rowId xmlns:a16="http://schemas.microsoft.com/office/drawing/2014/main" val="3370658524"/>
                  </a:ext>
                </a:extLst>
              </a:tr>
              <a:tr h="110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Reassess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8" marR="3798" marT="3798" marB="18232" anchor="b"/>
                </a:tc>
                <a:extLst>
                  <a:ext uri="{0D108BD9-81ED-4DB2-BD59-A6C34878D82A}">
                    <a16:rowId xmlns:a16="http://schemas.microsoft.com/office/drawing/2014/main" val="656273453"/>
                  </a:ext>
                </a:extLst>
              </a:tr>
              <a:tr h="2490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M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8" marR="3798" marT="3798" marB="18232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err="1">
                          <a:effectLst/>
                        </a:rPr>
                        <a:t>Tourn</a:t>
                      </a:r>
                      <a:r>
                        <a:rPr lang="en-US" sz="1000" u="none" strike="noStrike" dirty="0">
                          <a:effectLst/>
                        </a:rPr>
                        <a:t> and HEMCON in place, working, needed, and/or adequate. Miss anything?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8" marR="3798" marT="3798" marB="18232" anchor="b"/>
                </a:tc>
                <a:extLst>
                  <a:ext uri="{0D108BD9-81ED-4DB2-BD59-A6C34878D82A}">
                    <a16:rowId xmlns:a16="http://schemas.microsoft.com/office/drawing/2014/main" val="3095154504"/>
                  </a:ext>
                </a:extLst>
              </a:tr>
              <a:tr h="110111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A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8" marR="3798" marT="3798" marB="18232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Open Airway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8" marR="3798" marT="3798" marB="18232" anchor="b"/>
                </a:tc>
                <a:extLst>
                  <a:ext uri="{0D108BD9-81ED-4DB2-BD59-A6C34878D82A}">
                    <a16:rowId xmlns:a16="http://schemas.microsoft.com/office/drawing/2014/main" val="473405512"/>
                  </a:ext>
                </a:extLst>
              </a:tr>
              <a:tr h="110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Clear Airway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8" marR="3798" marT="3798" marB="18232" anchor="b"/>
                </a:tc>
                <a:extLst>
                  <a:ext uri="{0D108BD9-81ED-4DB2-BD59-A6C34878D82A}">
                    <a16:rowId xmlns:a16="http://schemas.microsoft.com/office/drawing/2014/main" val="3112402726"/>
                  </a:ext>
                </a:extLst>
              </a:tr>
              <a:tr h="110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Position &amp; Assess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8" marR="3798" marT="3798" marB="18232" anchor="b"/>
                </a:tc>
                <a:extLst>
                  <a:ext uri="{0D108BD9-81ED-4DB2-BD59-A6C34878D82A}">
                    <a16:rowId xmlns:a16="http://schemas.microsoft.com/office/drawing/2014/main" val="1921988475"/>
                  </a:ext>
                </a:extLst>
              </a:tr>
              <a:tr h="110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Adjunct if needed; Reassess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8" marR="3798" marT="3798" marB="18232" anchor="b"/>
                </a:tc>
                <a:extLst>
                  <a:ext uri="{0D108BD9-81ED-4DB2-BD59-A6C34878D82A}">
                    <a16:rowId xmlns:a16="http://schemas.microsoft.com/office/drawing/2014/main" val="4036471393"/>
                  </a:ext>
                </a:extLst>
              </a:tr>
              <a:tr h="1917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Consider </a:t>
                      </a:r>
                      <a:r>
                        <a:rPr lang="en-US" sz="1000" u="none" strike="noStrike" dirty="0" err="1">
                          <a:effectLst/>
                        </a:rPr>
                        <a:t>Cric</a:t>
                      </a:r>
                      <a:r>
                        <a:rPr lang="en-US" sz="1000" u="none" strike="noStrike" dirty="0">
                          <a:effectLst/>
                        </a:rPr>
                        <a:t> if compromise (i.e., Facial/Neck Burns or ~ =/&gt;40%BSA, </a:t>
                      </a:r>
                      <a:r>
                        <a:rPr lang="en-US" sz="1000" u="none" strike="noStrike" dirty="0" err="1">
                          <a:effectLst/>
                        </a:rPr>
                        <a:t>maxofacial</a:t>
                      </a:r>
                      <a:r>
                        <a:rPr lang="en-US" sz="1000" u="none" strike="noStrike" dirty="0">
                          <a:effectLst/>
                        </a:rPr>
                        <a:t> trauma</a:t>
                      </a:r>
                      <a:endParaRPr lang="en-US" sz="10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8" marR="3798" marT="3798" marB="18232" anchor="b"/>
                </a:tc>
                <a:extLst>
                  <a:ext uri="{0D108BD9-81ED-4DB2-BD59-A6C34878D82A}">
                    <a16:rowId xmlns:a16="http://schemas.microsoft.com/office/drawing/2014/main" val="349533224"/>
                  </a:ext>
                </a:extLst>
              </a:tr>
              <a:tr h="110111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R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8" marR="3798" marT="3798" marB="18232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I-Inspect cx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8" marR="3798" marT="3798" marB="18232" anchor="b"/>
                </a:tc>
                <a:extLst>
                  <a:ext uri="{0D108BD9-81ED-4DB2-BD59-A6C34878D82A}">
                    <a16:rowId xmlns:a16="http://schemas.microsoft.com/office/drawing/2014/main" val="2058456787"/>
                  </a:ext>
                </a:extLst>
              </a:tr>
              <a:tr h="1929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A- Auscultate x7 (upper, middle, lower </a:t>
                      </a:r>
                      <a:r>
                        <a:rPr lang="en-US" sz="1000" u="none" strike="noStrike" dirty="0" err="1">
                          <a:effectLst/>
                        </a:rPr>
                        <a:t>bilat</a:t>
                      </a:r>
                      <a:r>
                        <a:rPr lang="en-US" sz="1000" u="none" strike="noStrike" dirty="0">
                          <a:effectLst/>
                        </a:rPr>
                        <a:t>., heart)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8" marR="3798" marT="3798" marB="18232" anchor="b"/>
                </a:tc>
                <a:extLst>
                  <a:ext uri="{0D108BD9-81ED-4DB2-BD59-A6C34878D82A}">
                    <a16:rowId xmlns:a16="http://schemas.microsoft.com/office/drawing/2014/main" val="1032916106"/>
                  </a:ext>
                </a:extLst>
              </a:tr>
              <a:tr h="237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P-Palpate cx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8" marR="3798" marT="3798" marB="18232" anchor="b"/>
                </a:tc>
                <a:extLst>
                  <a:ext uri="{0D108BD9-81ED-4DB2-BD59-A6C34878D82A}">
                    <a16:rowId xmlns:a16="http://schemas.microsoft.com/office/drawing/2014/main" val="3790388121"/>
                  </a:ext>
                </a:extLst>
              </a:tr>
              <a:tr h="110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P-Percuss cx x6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8" marR="3798" marT="3798" marB="18232" anchor="b"/>
                </a:tc>
                <a:extLst>
                  <a:ext uri="{0D108BD9-81ED-4DB2-BD59-A6C34878D82A}">
                    <a16:rowId xmlns:a16="http://schemas.microsoft.com/office/drawing/2014/main" val="243852347"/>
                  </a:ext>
                </a:extLst>
              </a:tr>
              <a:tr h="110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ND prn and reassess after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8" marR="3798" marT="3798" marB="18232" anchor="b"/>
                </a:tc>
                <a:extLst>
                  <a:ext uri="{0D108BD9-81ED-4DB2-BD59-A6C34878D82A}">
                    <a16:rowId xmlns:a16="http://schemas.microsoft.com/office/drawing/2014/main" val="122016958"/>
                  </a:ext>
                </a:extLst>
              </a:tr>
              <a:tr h="1929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Posterior cx prn and reassess if done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8" marR="3798" marT="3798" marB="18232" anchor="b"/>
                </a:tc>
                <a:extLst>
                  <a:ext uri="{0D108BD9-81ED-4DB2-BD59-A6C34878D82A}">
                    <a16:rowId xmlns:a16="http://schemas.microsoft.com/office/drawing/2014/main" val="881126790"/>
                  </a:ext>
                </a:extLst>
              </a:tr>
              <a:tr h="3423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 err="1">
                          <a:effectLst/>
                        </a:rPr>
                        <a:t>Abd</a:t>
                      </a:r>
                      <a:r>
                        <a:rPr lang="en-US" sz="1000" u="none" strike="noStrike" dirty="0">
                          <a:effectLst/>
                        </a:rPr>
                        <a:t> while here, note Inspect and palpate x4 quadrants, inspect genitals and pay particular attention to distension, masses; bruising-flanks, umbilicus, perineum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8" marR="3798" marT="3798" marB="18232" anchor="b"/>
                </a:tc>
                <a:extLst>
                  <a:ext uri="{0D108BD9-81ED-4DB2-BD59-A6C34878D82A}">
                    <a16:rowId xmlns:a16="http://schemas.microsoft.com/office/drawing/2014/main" val="2157345410"/>
                  </a:ext>
                </a:extLst>
              </a:tr>
              <a:tr h="112934"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C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8" marR="3798" marT="3798" marB="18232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Mod to severe wounds </a:t>
                      </a:r>
                      <a:r>
                        <a:rPr lang="en-US" sz="1000" u="none" strike="noStrike" dirty="0" err="1">
                          <a:effectLst/>
                        </a:rPr>
                        <a:t>tx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8" marR="3798" marT="3798" marB="18232" anchor="b"/>
                </a:tc>
                <a:extLst>
                  <a:ext uri="{0D108BD9-81ED-4DB2-BD59-A6C34878D82A}">
                    <a16:rowId xmlns:a16="http://schemas.microsoft.com/office/drawing/2014/main" val="3937808264"/>
                  </a:ext>
                </a:extLst>
              </a:tr>
              <a:tr h="23672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V/S (Time, LOC, P,R,BP, temp [LOC and GCS before pain control prn] min)(SPO2, ETCO2, Cardiac Monitor as available)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8" marR="3798" marT="3798" marB="18232" anchor="b"/>
                </a:tc>
                <a:extLst>
                  <a:ext uri="{0D108BD9-81ED-4DB2-BD59-A6C34878D82A}">
                    <a16:rowId xmlns:a16="http://schemas.microsoft.com/office/drawing/2014/main" val="1650826533"/>
                  </a:ext>
                </a:extLst>
              </a:tr>
              <a:tr h="1929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IV/IO, no radial pulse consider straight to IO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8" marR="3798" marT="3798" marB="18232" anchor="b"/>
                </a:tc>
                <a:extLst>
                  <a:ext uri="{0D108BD9-81ED-4DB2-BD59-A6C34878D82A}">
                    <a16:rowId xmlns:a16="http://schemas.microsoft.com/office/drawing/2014/main" val="1530291651"/>
                  </a:ext>
                </a:extLst>
              </a:tr>
              <a:tr h="110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TXA (2gm SIVP) prn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8" marR="3798" marT="3798" marB="18232" anchor="b"/>
                </a:tc>
                <a:extLst>
                  <a:ext uri="{0D108BD9-81ED-4DB2-BD59-A6C34878D82A}">
                    <a16:rowId xmlns:a16="http://schemas.microsoft.com/office/drawing/2014/main" val="1587614153"/>
                  </a:ext>
                </a:extLst>
              </a:tr>
              <a:tr h="1929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Pain Control (e.g. </a:t>
                      </a:r>
                      <a:r>
                        <a:rPr lang="en-US" sz="1000" u="none" strike="noStrike" dirty="0" err="1">
                          <a:effectLst/>
                        </a:rPr>
                        <a:t>Ket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err="1">
                          <a:effectLst/>
                        </a:rPr>
                        <a:t>Benzo</a:t>
                      </a:r>
                      <a:r>
                        <a:rPr lang="en-US" sz="1000" u="none" strike="noStrike" dirty="0">
                          <a:effectLst/>
                        </a:rPr>
                        <a:t>, </a:t>
                      </a:r>
                      <a:r>
                        <a:rPr lang="en-US" sz="1000" u="none" strike="noStrike" dirty="0" err="1">
                          <a:effectLst/>
                        </a:rPr>
                        <a:t>Fent</a:t>
                      </a:r>
                      <a:r>
                        <a:rPr lang="en-US" sz="1000" u="none" strike="noStrike" dirty="0">
                          <a:effectLst/>
                        </a:rPr>
                        <a:t>) prn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8" marR="3798" marT="3798" marB="18232" anchor="b"/>
                </a:tc>
                <a:extLst>
                  <a:ext uri="{0D108BD9-81ED-4DB2-BD59-A6C34878D82A}">
                    <a16:rowId xmlns:a16="http://schemas.microsoft.com/office/drawing/2014/main" val="3976333001"/>
                  </a:ext>
                </a:extLst>
              </a:tr>
              <a:tr h="110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Antiemetic prn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8" marR="3798" marT="3798" marB="18232" anchor="b"/>
                </a:tc>
                <a:extLst>
                  <a:ext uri="{0D108BD9-81ED-4DB2-BD59-A6C34878D82A}">
                    <a16:rowId xmlns:a16="http://schemas.microsoft.com/office/drawing/2014/main" val="2281314282"/>
                  </a:ext>
                </a:extLst>
              </a:tr>
              <a:tr h="110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Abx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prn</a:t>
                      </a:r>
                    </a:p>
                  </a:txBody>
                  <a:tcPr marL="3798" marR="3798" marT="3798" marB="18232" anchor="b"/>
                </a:tc>
                <a:extLst>
                  <a:ext uri="{0D108BD9-81ED-4DB2-BD59-A6C34878D82A}">
                    <a16:rowId xmlns:a16="http://schemas.microsoft.com/office/drawing/2014/main" val="4243947241"/>
                  </a:ext>
                </a:extLst>
              </a:tr>
              <a:tr h="110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Appropriate Fluid </a:t>
                      </a:r>
                      <a:r>
                        <a:rPr lang="en-US" sz="1000" u="none" strike="noStrike" dirty="0" err="1">
                          <a:effectLst/>
                        </a:rPr>
                        <a:t>Resus</a:t>
                      </a:r>
                      <a:r>
                        <a:rPr lang="en-US" sz="1000" u="none" strike="noStrike" dirty="0">
                          <a:effectLst/>
                        </a:rPr>
                        <a:t>.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8" marR="3798" marT="3798" marB="18232" anchor="b"/>
                </a:tc>
                <a:extLst>
                  <a:ext uri="{0D108BD9-81ED-4DB2-BD59-A6C34878D82A}">
                    <a16:rowId xmlns:a16="http://schemas.microsoft.com/office/drawing/2014/main" val="203970121"/>
                  </a:ext>
                </a:extLst>
              </a:tr>
              <a:tr h="2442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Reassess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8" marR="3798" marT="3798" marB="18232" anchor="b"/>
                </a:tc>
                <a:extLst>
                  <a:ext uri="{0D108BD9-81ED-4DB2-BD59-A6C34878D82A}">
                    <a16:rowId xmlns:a16="http://schemas.microsoft.com/office/drawing/2014/main" val="3196597765"/>
                  </a:ext>
                </a:extLst>
              </a:tr>
              <a:tr h="1929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Splinting and other moderate wounds not </a:t>
                      </a:r>
                      <a:r>
                        <a:rPr lang="en-US" sz="1000" u="none" strike="noStrike" dirty="0" err="1">
                          <a:effectLst/>
                        </a:rPr>
                        <a:t>tx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8" marR="3798" marT="3798" marB="18232" anchor="b"/>
                </a:tc>
                <a:extLst>
                  <a:ext uri="{0D108BD9-81ED-4DB2-BD59-A6C34878D82A}">
                    <a16:rowId xmlns:a16="http://schemas.microsoft.com/office/drawing/2014/main" val="1059916813"/>
                  </a:ext>
                </a:extLst>
              </a:tr>
              <a:tr h="110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Reassess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8" marR="3798" marT="3798" marB="18232" anchor="b"/>
                </a:tc>
                <a:extLst>
                  <a:ext uri="{0D108BD9-81ED-4DB2-BD59-A6C34878D82A}">
                    <a16:rowId xmlns:a16="http://schemas.microsoft.com/office/drawing/2014/main" val="1395054750"/>
                  </a:ext>
                </a:extLst>
              </a:tr>
              <a:tr h="307428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H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8" marR="3798" marT="3798" marB="18232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Head Injury:  Elevate head of litter ~30degrees, ETCO2 35-40;  with </a:t>
                      </a:r>
                      <a:r>
                        <a:rPr lang="en-US" sz="1000" u="none" strike="noStrike" dirty="0" err="1">
                          <a:effectLst/>
                        </a:rPr>
                        <a:t>sx</a:t>
                      </a:r>
                      <a:r>
                        <a:rPr lang="en-US" sz="1000" u="none" strike="noStrike" dirty="0">
                          <a:effectLst/>
                        </a:rPr>
                        <a:t> (i.e., seizure-ETCO2 30-35 for 20min or </a:t>
                      </a:r>
                      <a:r>
                        <a:rPr lang="en-US" sz="1000" u="none" strike="noStrike" dirty="0" err="1">
                          <a:effectLst/>
                        </a:rPr>
                        <a:t>sx</a:t>
                      </a:r>
                      <a:r>
                        <a:rPr lang="en-US" sz="1000" u="none" strike="noStrike" dirty="0">
                          <a:effectLst/>
                        </a:rPr>
                        <a:t> improve; then 20 min within norm limits.  Must give 20 min norm limits after period of 30-35 ETCO2 to prevent further harm.)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8" marR="3798" marT="3798" marB="18232" anchor="b"/>
                </a:tc>
                <a:extLst>
                  <a:ext uri="{0D108BD9-81ED-4DB2-BD59-A6C34878D82A}">
                    <a16:rowId xmlns:a16="http://schemas.microsoft.com/office/drawing/2014/main" val="2083137434"/>
                  </a:ext>
                </a:extLst>
              </a:tr>
              <a:tr h="34738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Head: Consider 250ml slow bolus 3% </a:t>
                      </a:r>
                      <a:r>
                        <a:rPr lang="en-US" sz="1000" u="none" strike="noStrike" dirty="0" err="1">
                          <a:effectLst/>
                        </a:rPr>
                        <a:t>NaCL</a:t>
                      </a:r>
                      <a:r>
                        <a:rPr lang="en-US" sz="1000" u="none" strike="noStrike" dirty="0">
                          <a:effectLst/>
                        </a:rPr>
                        <a:t> (after </a:t>
                      </a:r>
                      <a:r>
                        <a:rPr lang="en-US" sz="1000" u="none" strike="noStrike" dirty="0" err="1">
                          <a:effectLst/>
                        </a:rPr>
                        <a:t>resus</a:t>
                      </a:r>
                      <a:r>
                        <a:rPr lang="en-US" sz="1000" u="none" strike="noStrike" dirty="0">
                          <a:effectLst/>
                        </a:rPr>
                        <a:t>., during maintenance period).  Attempt to avoid more than 500ml without labs or teleconsult.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8" marR="3798" marT="3798" marB="18232" anchor="b"/>
                </a:tc>
                <a:extLst>
                  <a:ext uri="{0D108BD9-81ED-4DB2-BD59-A6C34878D82A}">
                    <a16:rowId xmlns:a16="http://schemas.microsoft.com/office/drawing/2014/main" val="719975151"/>
                  </a:ext>
                </a:extLst>
              </a:tr>
              <a:tr h="110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Aggressive hypothermia mx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8" marR="3798" marT="3798" marB="18232" anchor="b"/>
                </a:tc>
                <a:extLst>
                  <a:ext uri="{0D108BD9-81ED-4DB2-BD59-A6C34878D82A}">
                    <a16:rowId xmlns:a16="http://schemas.microsoft.com/office/drawing/2014/main" val="1883334908"/>
                  </a:ext>
                </a:extLst>
              </a:tr>
              <a:tr h="110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Reassess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8" marR="3798" marT="3798" marB="18232" anchor="b"/>
                </a:tc>
                <a:extLst>
                  <a:ext uri="{0D108BD9-81ED-4DB2-BD59-A6C34878D82A}">
                    <a16:rowId xmlns:a16="http://schemas.microsoft.com/office/drawing/2014/main" val="2076975104"/>
                  </a:ext>
                </a:extLst>
              </a:tr>
              <a:tr h="1101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9-line status &amp; MIST update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798" marR="3798" marT="3798" marB="18232" anchor="b"/>
                </a:tc>
                <a:extLst>
                  <a:ext uri="{0D108BD9-81ED-4DB2-BD59-A6C34878D82A}">
                    <a16:rowId xmlns:a16="http://schemas.microsoft.com/office/drawing/2014/main" val="32932718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368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BB703A0-0E02-049C-C9D9-90EAB8AF04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70259989"/>
              </p:ext>
            </p:extLst>
          </p:nvPr>
        </p:nvGraphicFramePr>
        <p:xfrm>
          <a:off x="0" y="0"/>
          <a:ext cx="3608127" cy="662163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54215">
                  <a:extLst>
                    <a:ext uri="{9D8B030D-6E8A-4147-A177-3AD203B41FA5}">
                      <a16:colId xmlns:a16="http://schemas.microsoft.com/office/drawing/2014/main" val="584084801"/>
                    </a:ext>
                  </a:extLst>
                </a:gridCol>
                <a:gridCol w="2653912">
                  <a:extLst>
                    <a:ext uri="{9D8B030D-6E8A-4147-A177-3AD203B41FA5}">
                      <a16:colId xmlns:a16="http://schemas.microsoft.com/office/drawing/2014/main" val="3789920789"/>
                    </a:ext>
                  </a:extLst>
                </a:gridCol>
              </a:tblGrid>
              <a:tr h="330336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solidFill>
                            <a:schemeClr val="bg1"/>
                          </a:solidFill>
                          <a:effectLst/>
                        </a:rPr>
                        <a:t>Reassessment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1080957"/>
                  </a:ext>
                </a:extLst>
              </a:tr>
              <a:tr h="590888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b="1" i="1" u="sng" strike="noStrike" dirty="0">
                          <a:effectLst/>
                        </a:rPr>
                        <a:t>After every movement, gross manipulation, major intervention, or VS check</a:t>
                      </a:r>
                      <a:endParaRPr lang="en-US" sz="1400" b="1" i="1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036744"/>
                  </a:ext>
                </a:extLst>
              </a:tr>
              <a:tr h="33033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LOC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LOC/A&amp;O mentation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921072359"/>
                  </a:ext>
                </a:extLst>
              </a:tr>
              <a:tr h="33033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M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 err="1">
                          <a:effectLst/>
                        </a:rPr>
                        <a:t>Tx</a:t>
                      </a:r>
                      <a:r>
                        <a:rPr lang="en-US" sz="1100" u="none" strike="noStrike" dirty="0">
                          <a:effectLst/>
                        </a:rPr>
                        <a:t> in place, working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363296802"/>
                  </a:ext>
                </a:extLst>
              </a:tr>
              <a:tr h="330336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A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Placement check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610955998"/>
                  </a:ext>
                </a:extLst>
              </a:tr>
              <a:tr h="3303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Tx in place, working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468081906"/>
                  </a:ext>
                </a:extLst>
              </a:tr>
              <a:tr h="3303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DOPE prn (any adjunt)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842520823"/>
                  </a:ext>
                </a:extLst>
              </a:tr>
              <a:tr h="3303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Suction prn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831802988"/>
                  </a:ext>
                </a:extLst>
              </a:tr>
              <a:tr h="3303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*not breathing/check pulses</a:t>
                      </a:r>
                      <a:endParaRPr lang="en-US" sz="11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761329108"/>
                  </a:ext>
                </a:extLst>
              </a:tr>
              <a:tr h="57879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R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Inspect breathing, cx movement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366542513"/>
                  </a:ext>
                </a:extLst>
              </a:tr>
              <a:tr h="3303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Tx in place, working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107010378"/>
                  </a:ext>
                </a:extLst>
              </a:tr>
              <a:tr h="330336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C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Carotid &amp; Radial Pulses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757424176"/>
                  </a:ext>
                </a:extLst>
              </a:tr>
              <a:tr h="3303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dirty="0" err="1">
                          <a:effectLst/>
                        </a:rPr>
                        <a:t>Tx</a:t>
                      </a:r>
                      <a:r>
                        <a:rPr lang="en-US" sz="1100" u="none" strike="noStrike" dirty="0">
                          <a:effectLst/>
                        </a:rPr>
                        <a:t> in place, working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250267287"/>
                  </a:ext>
                </a:extLst>
              </a:tr>
              <a:tr h="3303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100" u="none" strike="noStrike" dirty="0">
                          <a:effectLst/>
                        </a:rPr>
                        <a:t>Drugs: </a:t>
                      </a:r>
                      <a:r>
                        <a:rPr lang="en-US" sz="1100" u="none" strike="noStrike" dirty="0" err="1">
                          <a:effectLst/>
                        </a:rPr>
                        <a:t>Maint</a:t>
                      </a:r>
                      <a:r>
                        <a:rPr lang="en-US" sz="1100" u="none" strike="noStrike" dirty="0">
                          <a:effectLst/>
                        </a:rPr>
                        <a:t>. or need?</a:t>
                      </a:r>
                      <a:endParaRPr lang="en-U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211956749"/>
                  </a:ext>
                </a:extLst>
              </a:tr>
              <a:tr h="3303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VS prn</a:t>
                      </a: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949983865"/>
                  </a:ext>
                </a:extLst>
              </a:tr>
              <a:tr h="57879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H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>
                          <a:effectLst/>
                        </a:rPr>
                        <a:t>Fix Hypothermia (always needs it!)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464310402"/>
                  </a:ext>
                </a:extLst>
              </a:tr>
              <a:tr h="5787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Head Injury: s/s and/or </a:t>
                      </a:r>
                      <a:r>
                        <a:rPr lang="en-US" sz="1100" u="none" strike="noStrike" dirty="0" err="1">
                          <a:effectLst/>
                        </a:rPr>
                        <a:t>tx</a:t>
                      </a:r>
                      <a:r>
                        <a:rPr lang="en-US" sz="1100" u="none" strike="noStrike" dirty="0">
                          <a:effectLst/>
                        </a:rPr>
                        <a:t> cont.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1575033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17A2EA3-61EB-9B9A-3B5D-137CD957EB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33109154"/>
              </p:ext>
            </p:extLst>
          </p:nvPr>
        </p:nvGraphicFramePr>
        <p:xfrm>
          <a:off x="5366979" y="0"/>
          <a:ext cx="5773005" cy="685799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773005">
                  <a:extLst>
                    <a:ext uri="{9D8B030D-6E8A-4147-A177-3AD203B41FA5}">
                      <a16:colId xmlns:a16="http://schemas.microsoft.com/office/drawing/2014/main" val="619558120"/>
                    </a:ext>
                  </a:extLst>
                </a:gridCol>
              </a:tblGrid>
              <a:tr h="397828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bg1"/>
                          </a:solidFill>
                        </a:rPr>
                        <a:t>Simple EVAC/Detailed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704780"/>
                  </a:ext>
                </a:extLst>
              </a:tr>
              <a:tr h="3115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Reassess and fix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3" marR="8703" marT="8703" marB="41776" anchor="b"/>
                </a:tc>
                <a:extLst>
                  <a:ext uri="{0D108BD9-81ED-4DB2-BD59-A6C34878D82A}">
                    <a16:rowId xmlns:a16="http://schemas.microsoft.com/office/drawing/2014/main" val="81086714"/>
                  </a:ext>
                </a:extLst>
              </a:tr>
              <a:tr h="3115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2nd IV/IO access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3" marR="8703" marT="8703" marB="41776" anchor="b"/>
                </a:tc>
                <a:extLst>
                  <a:ext uri="{0D108BD9-81ED-4DB2-BD59-A6C34878D82A}">
                    <a16:rowId xmlns:a16="http://schemas.microsoft.com/office/drawing/2014/main" val="4264948140"/>
                  </a:ext>
                </a:extLst>
              </a:tr>
              <a:tr h="3926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Resus. status and continued need or maintenance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3" marR="8703" marT="8703" marB="41776" anchor="b"/>
                </a:tc>
                <a:extLst>
                  <a:ext uri="{0D108BD9-81ED-4DB2-BD59-A6C34878D82A}">
                    <a16:rowId xmlns:a16="http://schemas.microsoft.com/office/drawing/2014/main" val="614694250"/>
                  </a:ext>
                </a:extLst>
              </a:tr>
              <a:tr h="3115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HEENT exam, tx, &amp; improve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3" marR="8703" marT="8703" marB="41776" anchor="b"/>
                </a:tc>
                <a:extLst>
                  <a:ext uri="{0D108BD9-81ED-4DB2-BD59-A6C34878D82A}">
                    <a16:rowId xmlns:a16="http://schemas.microsoft.com/office/drawing/2014/main" val="3633248971"/>
                  </a:ext>
                </a:extLst>
              </a:tr>
              <a:tr h="3115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Cx/IAPP exam, tx, &amp; improve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3" marR="8703" marT="8703" marB="41776" anchor="b"/>
                </a:tc>
                <a:extLst>
                  <a:ext uri="{0D108BD9-81ED-4DB2-BD59-A6C34878D82A}">
                    <a16:rowId xmlns:a16="http://schemas.microsoft.com/office/drawing/2014/main" val="1252206662"/>
                  </a:ext>
                </a:extLst>
              </a:tr>
              <a:tr h="3743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Abd/IAPP exam, tx, &amp; improve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3" marR="8703" marT="8703" marB="41776" anchor="b"/>
                </a:tc>
                <a:extLst>
                  <a:ext uri="{0D108BD9-81ED-4DB2-BD59-A6C34878D82A}">
                    <a16:rowId xmlns:a16="http://schemas.microsoft.com/office/drawing/2014/main" val="1623885081"/>
                  </a:ext>
                </a:extLst>
              </a:tr>
              <a:tr h="3743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Pelvis/GU exam, tx, &amp; improve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3" marR="8703" marT="8703" marB="41776" anchor="b"/>
                </a:tc>
                <a:extLst>
                  <a:ext uri="{0D108BD9-81ED-4DB2-BD59-A6C34878D82A}">
                    <a16:rowId xmlns:a16="http://schemas.microsoft.com/office/drawing/2014/main" val="2728088668"/>
                  </a:ext>
                </a:extLst>
              </a:tr>
              <a:tr h="3743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MS &amp; NV exam, tx, &amp; improve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3" marR="8703" marT="8703" marB="41776" anchor="b"/>
                </a:tc>
                <a:extLst>
                  <a:ext uri="{0D108BD9-81ED-4DB2-BD59-A6C34878D82A}">
                    <a16:rowId xmlns:a16="http://schemas.microsoft.com/office/drawing/2014/main" val="1975600902"/>
                  </a:ext>
                </a:extLst>
              </a:tr>
              <a:tr h="3115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Reassess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3" marR="8703" marT="8703" marB="41776" anchor="b"/>
                </a:tc>
                <a:extLst>
                  <a:ext uri="{0D108BD9-81ED-4DB2-BD59-A6C34878D82A}">
                    <a16:rowId xmlns:a16="http://schemas.microsoft.com/office/drawing/2014/main" val="1696341305"/>
                  </a:ext>
                </a:extLst>
              </a:tr>
              <a:tr h="5455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Ins &amp; Outs (DECM) needs and mx (COCA) (resus vs maint vs hypertonic need)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3" marR="8703" marT="8703" marB="41776" anchor="b"/>
                </a:tc>
                <a:extLst>
                  <a:ext uri="{0D108BD9-81ED-4DB2-BD59-A6C34878D82A}">
                    <a16:rowId xmlns:a16="http://schemas.microsoft.com/office/drawing/2014/main" val="81254243"/>
                  </a:ext>
                </a:extLst>
              </a:tr>
              <a:tr h="3743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Foley/or urine collection &amp; NG/able to drink prn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3" marR="8703" marT="8703" marB="41776" anchor="b"/>
                </a:tc>
                <a:extLst>
                  <a:ext uri="{0D108BD9-81ED-4DB2-BD59-A6C34878D82A}">
                    <a16:rowId xmlns:a16="http://schemas.microsoft.com/office/drawing/2014/main" val="2424863557"/>
                  </a:ext>
                </a:extLst>
              </a:tr>
              <a:tr h="3115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Adult diaper prn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3" marR="8703" marT="8703" marB="41776" anchor="b"/>
                </a:tc>
                <a:extLst>
                  <a:ext uri="{0D108BD9-81ED-4DB2-BD59-A6C34878D82A}">
                    <a16:rowId xmlns:a16="http://schemas.microsoft.com/office/drawing/2014/main" val="2648504898"/>
                  </a:ext>
                </a:extLst>
              </a:tr>
              <a:tr h="3115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Reassess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3" marR="8703" marT="8703" marB="41776" anchor="b"/>
                </a:tc>
                <a:extLst>
                  <a:ext uri="{0D108BD9-81ED-4DB2-BD59-A6C34878D82A}">
                    <a16:rowId xmlns:a16="http://schemas.microsoft.com/office/drawing/2014/main" val="3167447154"/>
                  </a:ext>
                </a:extLst>
              </a:tr>
              <a:tr h="3743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Document mx and teleconsult prep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3" marR="8703" marT="8703" marB="41776" anchor="b"/>
                </a:tc>
                <a:extLst>
                  <a:ext uri="{0D108BD9-81ED-4DB2-BD59-A6C34878D82A}">
                    <a16:rowId xmlns:a16="http://schemas.microsoft.com/office/drawing/2014/main" val="2931014741"/>
                  </a:ext>
                </a:extLst>
              </a:tr>
              <a:tr h="3115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EVAC status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3" marR="8703" marT="8703" marB="41776" anchor="b"/>
                </a:tc>
                <a:extLst>
                  <a:ext uri="{0D108BD9-81ED-4DB2-BD59-A6C34878D82A}">
                    <a16:rowId xmlns:a16="http://schemas.microsoft.com/office/drawing/2014/main" val="755813354"/>
                  </a:ext>
                </a:extLst>
              </a:tr>
              <a:tr h="3115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Teleconsult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3" marR="8703" marT="8703" marB="41776" anchor="b"/>
                </a:tc>
                <a:extLst>
                  <a:ext uri="{0D108BD9-81ED-4DB2-BD59-A6C34878D82A}">
                    <a16:rowId xmlns:a16="http://schemas.microsoft.com/office/drawing/2014/main" val="890795679"/>
                  </a:ext>
                </a:extLst>
              </a:tr>
              <a:tr h="53503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 err="1">
                          <a:effectLst/>
                        </a:rPr>
                        <a:t>Tx</a:t>
                      </a:r>
                      <a:r>
                        <a:rPr lang="en-US" sz="1000" u="none" strike="noStrike" dirty="0">
                          <a:effectLst/>
                        </a:rPr>
                        <a:t>, nursing, mx plan and guard roster with medical wake-up criteria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3" marR="8703" marT="8703" marB="41776" anchor="b"/>
                </a:tc>
                <a:extLst>
                  <a:ext uri="{0D108BD9-81ED-4DB2-BD59-A6C34878D82A}">
                    <a16:rowId xmlns:a16="http://schemas.microsoft.com/office/drawing/2014/main" val="2902570845"/>
                  </a:ext>
                </a:extLst>
              </a:tr>
              <a:tr h="3115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Reassess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3" marR="8703" marT="8703" marB="41776" anchor="b"/>
                </a:tc>
                <a:extLst>
                  <a:ext uri="{0D108BD9-81ED-4DB2-BD59-A6C34878D82A}">
                    <a16:rowId xmlns:a16="http://schemas.microsoft.com/office/drawing/2014/main" val="624387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2372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 Hoover</dc:creator>
  <cp:lastModifiedBy>C Hoover</cp:lastModifiedBy>
  <cp:revision>4</cp:revision>
  <dcterms:created xsi:type="dcterms:W3CDTF">2023-02-13T20:25:34Z</dcterms:created>
  <dcterms:modified xsi:type="dcterms:W3CDTF">2024-08-23T18:21:58Z</dcterms:modified>
</cp:coreProperties>
</file>